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Open Sans" charset="1" panose="020B0606030504020204"/>
      <p:regular r:id="rId26"/>
    </p:embeddedFont>
    <p:embeddedFont>
      <p:font typeface="Playfair Display Bold Italics" charset="1" panose="00000000000000000000"/>
      <p:regular r:id="rId27"/>
    </p:embeddedFont>
    <p:embeddedFont>
      <p:font typeface="Open Sauce Bold Italics" charset="1" panose="00000800000000000000"/>
      <p:regular r:id="rId28"/>
    </p:embeddedFont>
    <p:embeddedFont>
      <p:font typeface="Open Sauce Bold" charset="1" panose="00000800000000000000"/>
      <p:regular r:id="rId29"/>
    </p:embeddedFont>
    <p:embeddedFont>
      <p:font typeface="Lato Italics" charset="1" panose="020F0502020204030203"/>
      <p:regular r:id="rId30"/>
    </p:embeddedFont>
    <p:embeddedFont>
      <p:font typeface="Migra Ultra-Bold Italics" charset="1" panose="00000900000000000000"/>
      <p:regular r:id="rId31"/>
    </p:embeddedFont>
    <p:embeddedFont>
      <p:font typeface="TAN Pearl" charset="1" panose="00000000000000000000"/>
      <p:regular r:id="rId32"/>
    </p:embeddedFont>
    <p:embeddedFont>
      <p:font typeface="Beautifully Delicious Sans" charset="1" panose="00000507000000000000"/>
      <p:regular r:id="rId33"/>
    </p:embeddedFont>
    <p:embeddedFont>
      <p:font typeface="Sloop Script Pro" charset="1" panose="00000000000000090000"/>
      <p:regular r:id="rId34"/>
    </p:embeddedFont>
    <p:embeddedFont>
      <p:font typeface="Gotham Bold" charset="1" panose="00000000000000000000"/>
      <p:regular r:id="rId35"/>
    </p:embeddedFont>
    <p:embeddedFont>
      <p:font typeface="Migra Extra-Light" charset="1" panose="00000300000000000000"/>
      <p:regular r:id="rId36"/>
    </p:embeddedFont>
    <p:embeddedFont>
      <p:font typeface="Gotham" charset="1" panose="00000000000000000000"/>
      <p:regular r:id="rId37"/>
    </p:embeddedFont>
    <p:embeddedFont>
      <p:font typeface="Open Sauce" charset="1" panose="00000500000000000000"/>
      <p:regular r:id="rId38"/>
    </p:embeddedFont>
    <p:embeddedFont>
      <p:font typeface="Open Sans Bold Italics" charset="1" panose="020B0806030504020204"/>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919" r="-5667" b="-11316"/>
            </a:stretch>
          </a:blipFill>
        </p:spPr>
      </p:sp>
      <p:grpSp>
        <p:nvGrpSpPr>
          <p:cNvPr name="Group 3" id="3"/>
          <p:cNvGrpSpPr/>
          <p:nvPr/>
        </p:nvGrpSpPr>
        <p:grpSpPr>
          <a:xfrm rot="0">
            <a:off x="1482713" y="0"/>
            <a:ext cx="5959011" cy="10287000"/>
            <a:chOff x="0" y="0"/>
            <a:chExt cx="1569452" cy="2709333"/>
          </a:xfrm>
        </p:grpSpPr>
        <p:sp>
          <p:nvSpPr>
            <p:cNvPr name="Freeform 4" id="4"/>
            <p:cNvSpPr/>
            <p:nvPr/>
          </p:nvSpPr>
          <p:spPr>
            <a:xfrm flipH="false" flipV="false" rot="0">
              <a:off x="0" y="0"/>
              <a:ext cx="1569451" cy="2709333"/>
            </a:xfrm>
            <a:custGeom>
              <a:avLst/>
              <a:gdLst/>
              <a:ahLst/>
              <a:cxnLst/>
              <a:rect r="r" b="b" t="t" l="l"/>
              <a:pathLst>
                <a:path h="2709333" w="1569451">
                  <a:moveTo>
                    <a:pt x="0" y="0"/>
                  </a:moveTo>
                  <a:lnTo>
                    <a:pt x="1569451" y="0"/>
                  </a:lnTo>
                  <a:lnTo>
                    <a:pt x="1569451" y="2709333"/>
                  </a:lnTo>
                  <a:lnTo>
                    <a:pt x="0" y="2709333"/>
                  </a:lnTo>
                  <a:close/>
                </a:path>
              </a:pathLst>
            </a:custGeom>
            <a:solidFill>
              <a:srgbClr val="E6DDDA"/>
            </a:solidFill>
          </p:spPr>
        </p:sp>
        <p:sp>
          <p:nvSpPr>
            <p:cNvPr name="TextBox 5" id="5"/>
            <p:cNvSpPr txBox="true"/>
            <p:nvPr/>
          </p:nvSpPr>
          <p:spPr>
            <a:xfrm>
              <a:off x="0" y="-38100"/>
              <a:ext cx="1569452" cy="2747433"/>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a:ea typeface="Open Sans"/>
                  <a:cs typeface="Open Sans"/>
                  <a:sym typeface="Open Sans"/>
                </a:rPr>
                <a:t>P</a:t>
              </a:r>
            </a:p>
          </p:txBody>
        </p:sp>
      </p:grpSp>
      <p:sp>
        <p:nvSpPr>
          <p:cNvPr name="AutoShape 6" id="6"/>
          <p:cNvSpPr/>
          <p:nvPr/>
        </p:nvSpPr>
        <p:spPr>
          <a:xfrm flipV="true">
            <a:off x="2227856" y="1047750"/>
            <a:ext cx="4506189" cy="0"/>
          </a:xfrm>
          <a:prstGeom prst="line">
            <a:avLst/>
          </a:prstGeom>
          <a:ln cap="flat" w="19050">
            <a:solidFill>
              <a:srgbClr val="292929"/>
            </a:solidFill>
            <a:prstDash val="solid"/>
            <a:headEnd type="none" len="sm" w="sm"/>
            <a:tailEnd type="none" len="sm" w="sm"/>
          </a:ln>
        </p:spPr>
      </p:sp>
      <p:sp>
        <p:nvSpPr>
          <p:cNvPr name="AutoShape 7" id="7"/>
          <p:cNvSpPr/>
          <p:nvPr/>
        </p:nvSpPr>
        <p:spPr>
          <a:xfrm flipV="true">
            <a:off x="2227856" y="8815662"/>
            <a:ext cx="4506189" cy="0"/>
          </a:xfrm>
          <a:prstGeom prst="line">
            <a:avLst/>
          </a:prstGeom>
          <a:ln cap="flat" w="19050">
            <a:solidFill>
              <a:srgbClr val="292929"/>
            </a:solidFill>
            <a:prstDash val="solid"/>
            <a:headEnd type="none" len="sm" w="sm"/>
            <a:tailEnd type="none" len="sm" w="sm"/>
          </a:ln>
        </p:spPr>
      </p:sp>
      <p:sp>
        <p:nvSpPr>
          <p:cNvPr name="Freeform 8" id="8"/>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4778" r="0" b="-3665"/>
            </a:stretch>
          </a:blipFill>
        </p:spPr>
      </p:sp>
      <p:grpSp>
        <p:nvGrpSpPr>
          <p:cNvPr name="Group 9" id="9"/>
          <p:cNvGrpSpPr/>
          <p:nvPr/>
        </p:nvGrpSpPr>
        <p:grpSpPr>
          <a:xfrm rot="0">
            <a:off x="9264283" y="0"/>
            <a:ext cx="7169865" cy="10287000"/>
            <a:chOff x="0" y="0"/>
            <a:chExt cx="1888359" cy="2709333"/>
          </a:xfrm>
        </p:grpSpPr>
        <p:sp>
          <p:nvSpPr>
            <p:cNvPr name="Freeform 10" id="10"/>
            <p:cNvSpPr/>
            <p:nvPr/>
          </p:nvSpPr>
          <p:spPr>
            <a:xfrm flipH="false" flipV="false" rot="0">
              <a:off x="0" y="0"/>
              <a:ext cx="1888360" cy="2709333"/>
            </a:xfrm>
            <a:custGeom>
              <a:avLst/>
              <a:gdLst/>
              <a:ahLst/>
              <a:cxnLst/>
              <a:rect r="r" b="b" t="t" l="l"/>
              <a:pathLst>
                <a:path h="2709333" w="1888360">
                  <a:moveTo>
                    <a:pt x="0" y="0"/>
                  </a:moveTo>
                  <a:lnTo>
                    <a:pt x="1888360" y="0"/>
                  </a:lnTo>
                  <a:lnTo>
                    <a:pt x="1888360" y="2709333"/>
                  </a:lnTo>
                  <a:lnTo>
                    <a:pt x="0" y="2709333"/>
                  </a:lnTo>
                  <a:close/>
                </a:path>
              </a:pathLst>
            </a:custGeom>
            <a:solidFill>
              <a:srgbClr val="E6DDDA">
                <a:alpha val="74902"/>
              </a:srgbClr>
            </a:solidFill>
          </p:spPr>
        </p:sp>
        <p:sp>
          <p:nvSpPr>
            <p:cNvPr name="TextBox 11" id="11"/>
            <p:cNvSpPr txBox="true"/>
            <p:nvPr/>
          </p:nvSpPr>
          <p:spPr>
            <a:xfrm>
              <a:off x="0" y="-38100"/>
              <a:ext cx="1888359" cy="2747433"/>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9384566" y="3381662"/>
            <a:ext cx="6929298" cy="2839600"/>
          </a:xfrm>
          <a:prstGeom prst="rect">
            <a:avLst/>
          </a:prstGeom>
        </p:spPr>
        <p:txBody>
          <a:bodyPr anchor="t" rtlCol="false" tIns="0" lIns="0" bIns="0" rIns="0">
            <a:spAutoFit/>
          </a:bodyPr>
          <a:lstStyle/>
          <a:p>
            <a:pPr algn="ctr">
              <a:lnSpc>
                <a:spcPts val="7476"/>
              </a:lnSpc>
            </a:pPr>
            <a:r>
              <a:rPr lang="en-US" b="true" sz="6675" i="true">
                <a:solidFill>
                  <a:srgbClr val="343434"/>
                </a:solidFill>
                <a:latin typeface="Playfair Display Bold Italics"/>
                <a:ea typeface="Playfair Display Bold Italics"/>
                <a:cs typeface="Playfair Display Bold Italics"/>
                <a:sym typeface="Playfair Display Bold Italics"/>
              </a:rPr>
              <a:t>Présentation </a:t>
            </a:r>
          </a:p>
          <a:p>
            <a:pPr algn="ctr">
              <a:lnSpc>
                <a:spcPts val="7476"/>
              </a:lnSpc>
            </a:pPr>
            <a:r>
              <a:rPr lang="en-US" b="true" sz="6675" i="true">
                <a:solidFill>
                  <a:srgbClr val="343434"/>
                </a:solidFill>
                <a:latin typeface="Playfair Display Bold Italics"/>
                <a:ea typeface="Playfair Display Bold Italics"/>
                <a:cs typeface="Playfair Display Bold Italics"/>
                <a:sym typeface="Playfair Display Bold Italics"/>
              </a:rPr>
              <a:t>du</a:t>
            </a:r>
          </a:p>
          <a:p>
            <a:pPr algn="ctr">
              <a:lnSpc>
                <a:spcPts val="7476"/>
              </a:lnSpc>
            </a:pPr>
            <a:r>
              <a:rPr lang="en-US" b="true" sz="6675" i="true">
                <a:solidFill>
                  <a:srgbClr val="343434"/>
                </a:solidFill>
                <a:latin typeface="Playfair Display Bold Italics"/>
                <a:ea typeface="Playfair Display Bold Italics"/>
                <a:cs typeface="Playfair Display Bold Italics"/>
                <a:sym typeface="Playfair Display Bold Italics"/>
              </a:rPr>
              <a:t>Gestion Aérienne</a:t>
            </a:r>
          </a:p>
        </p:txBody>
      </p:sp>
      <p:grpSp>
        <p:nvGrpSpPr>
          <p:cNvPr name="Group 13" id="13"/>
          <p:cNvGrpSpPr/>
          <p:nvPr/>
        </p:nvGrpSpPr>
        <p:grpSpPr>
          <a:xfrm rot="0">
            <a:off x="10402149" y="132452"/>
            <a:ext cx="4653567" cy="1096199"/>
            <a:chOff x="0" y="0"/>
            <a:chExt cx="7961849" cy="1875501"/>
          </a:xfrm>
        </p:grpSpPr>
        <p:sp>
          <p:nvSpPr>
            <p:cNvPr name="Freeform 14" id="14"/>
            <p:cNvSpPr/>
            <p:nvPr/>
          </p:nvSpPr>
          <p:spPr>
            <a:xfrm flipH="false" flipV="false" rot="0">
              <a:off x="0" y="0"/>
              <a:ext cx="7961909" cy="1875536"/>
            </a:xfrm>
            <a:custGeom>
              <a:avLst/>
              <a:gdLst/>
              <a:ahLst/>
              <a:cxnLst/>
              <a:rect r="r" b="b" t="t" l="l"/>
              <a:pathLst>
                <a:path h="1875536" w="7961909">
                  <a:moveTo>
                    <a:pt x="0" y="0"/>
                  </a:moveTo>
                  <a:lnTo>
                    <a:pt x="7961909" y="0"/>
                  </a:lnTo>
                  <a:lnTo>
                    <a:pt x="7961909" y="1875536"/>
                  </a:lnTo>
                  <a:lnTo>
                    <a:pt x="0" y="1875536"/>
                  </a:lnTo>
                  <a:lnTo>
                    <a:pt x="0" y="0"/>
                  </a:lnTo>
                  <a:close/>
                </a:path>
              </a:pathLst>
            </a:custGeom>
            <a:blipFill>
              <a:blip r:embed="rId4"/>
              <a:stretch>
                <a:fillRect l="0" t="-2607" r="0" b="-2605"/>
              </a:stretch>
            </a:blipFill>
          </p:spPr>
        </p:sp>
      </p:grpSp>
      <p:sp>
        <p:nvSpPr>
          <p:cNvPr name="TextBox 15" id="15"/>
          <p:cNvSpPr txBox="true"/>
          <p:nvPr/>
        </p:nvSpPr>
        <p:spPr>
          <a:xfrm rot="0">
            <a:off x="9544313" y="7642315"/>
            <a:ext cx="6369238" cy="1482852"/>
          </a:xfrm>
          <a:prstGeom prst="rect">
            <a:avLst/>
          </a:prstGeom>
        </p:spPr>
        <p:txBody>
          <a:bodyPr anchor="t" rtlCol="false" tIns="0" lIns="0" bIns="0" rIns="0">
            <a:spAutoFit/>
          </a:bodyPr>
          <a:lstStyle/>
          <a:p>
            <a:pPr algn="ctr">
              <a:lnSpc>
                <a:spcPts val="1989"/>
              </a:lnSpc>
            </a:pPr>
            <a:r>
              <a:rPr lang="en-US" b="true" sz="1700" i="true" spc="249" u="sng">
                <a:solidFill>
                  <a:srgbClr val="343434"/>
                </a:solidFill>
                <a:latin typeface="Open Sauce Bold Italics"/>
                <a:ea typeface="Open Sauce Bold Italics"/>
                <a:cs typeface="Open Sauce Bold Italics"/>
                <a:sym typeface="Open Sauce Bold Italics"/>
              </a:rPr>
              <a:t>RÉALISÉ PAR:</a:t>
            </a:r>
            <a:r>
              <a:rPr lang="en-US" b="true" sz="1700" spc="249">
                <a:solidFill>
                  <a:srgbClr val="343434"/>
                </a:solidFill>
                <a:latin typeface="Open Sauce Bold"/>
                <a:ea typeface="Open Sauce Bold"/>
                <a:cs typeface="Open Sauce Bold"/>
                <a:sym typeface="Open Sauce Bold"/>
              </a:rPr>
              <a:t> SAFA HLOUL</a:t>
            </a:r>
          </a:p>
          <a:p>
            <a:pPr algn="ctr">
              <a:lnSpc>
                <a:spcPts val="1989"/>
              </a:lnSpc>
            </a:pPr>
          </a:p>
          <a:p>
            <a:pPr algn="ctr">
              <a:lnSpc>
                <a:spcPts val="1989"/>
              </a:lnSpc>
            </a:pPr>
            <a:r>
              <a:rPr lang="en-US" b="true" sz="1700" i="true" spc="249" u="sng">
                <a:solidFill>
                  <a:srgbClr val="343434"/>
                </a:solidFill>
                <a:latin typeface="Open Sauce Bold Italics"/>
                <a:ea typeface="Open Sauce Bold Italics"/>
                <a:cs typeface="Open Sauce Bold Italics"/>
                <a:sym typeface="Open Sauce Bold Italics"/>
              </a:rPr>
              <a:t>Projet en :</a:t>
            </a:r>
            <a:r>
              <a:rPr lang="en-US" b="true" sz="1700" spc="249">
                <a:solidFill>
                  <a:srgbClr val="343434"/>
                </a:solidFill>
                <a:latin typeface="Open Sauce Bold"/>
                <a:ea typeface="Open Sauce Bold"/>
                <a:cs typeface="Open Sauce Bold"/>
                <a:sym typeface="Open Sauce Bold"/>
              </a:rPr>
              <a:t> langage C.</a:t>
            </a:r>
          </a:p>
          <a:p>
            <a:pPr algn="ctr">
              <a:lnSpc>
                <a:spcPts val="1989"/>
              </a:lnSpc>
            </a:pPr>
          </a:p>
          <a:p>
            <a:pPr algn="ctr">
              <a:lnSpc>
                <a:spcPts val="1989"/>
              </a:lnSpc>
            </a:pPr>
            <a:r>
              <a:rPr lang="en-US" b="true" sz="1700" i="true" spc="249" u="sng">
                <a:solidFill>
                  <a:srgbClr val="343434"/>
                </a:solidFill>
                <a:latin typeface="Open Sauce Bold Italics"/>
                <a:ea typeface="Open Sauce Bold Italics"/>
                <a:cs typeface="Open Sauce Bold Italics"/>
                <a:sym typeface="Open Sauce Bold Italics"/>
              </a:rPr>
              <a:t>Encadré par:</a:t>
            </a:r>
            <a:r>
              <a:rPr lang="en-US" b="true" sz="1700" spc="249">
                <a:solidFill>
                  <a:srgbClr val="343434"/>
                </a:solidFill>
                <a:latin typeface="Open Sauce Bold"/>
                <a:ea typeface="Open Sauce Bold"/>
                <a:cs typeface="Open Sauce Bold"/>
                <a:sym typeface="Open Sauce Bold"/>
              </a:rPr>
              <a:t> Pr. Ait Bennacer sara</a:t>
            </a:r>
          </a:p>
          <a:p>
            <a:pPr algn="ctr">
              <a:lnSpc>
                <a:spcPts val="1989"/>
              </a:lnSpc>
            </a:pPr>
          </a:p>
        </p:txBody>
      </p:sp>
      <p:sp>
        <p:nvSpPr>
          <p:cNvPr name="TextBox 16" id="16"/>
          <p:cNvSpPr txBox="true"/>
          <p:nvPr/>
        </p:nvSpPr>
        <p:spPr>
          <a:xfrm rot="0">
            <a:off x="10402149" y="9574215"/>
            <a:ext cx="4170997" cy="422948"/>
          </a:xfrm>
          <a:prstGeom prst="rect">
            <a:avLst/>
          </a:prstGeom>
        </p:spPr>
        <p:txBody>
          <a:bodyPr anchor="t" rtlCol="false" tIns="0" lIns="0" bIns="0" rIns="0">
            <a:spAutoFit/>
          </a:bodyPr>
          <a:lstStyle/>
          <a:p>
            <a:pPr algn="ctr">
              <a:lnSpc>
                <a:spcPts val="3462"/>
              </a:lnSpc>
              <a:spcBef>
                <a:spcPct val="0"/>
              </a:spcBef>
            </a:pPr>
            <a:r>
              <a:rPr lang="en-US" sz="2473" i="true">
                <a:solidFill>
                  <a:srgbClr val="000000"/>
                </a:solidFill>
                <a:latin typeface="Lato Italics"/>
                <a:ea typeface="Lato Italics"/>
                <a:cs typeface="Lato Italics"/>
                <a:sym typeface="Lato Italics"/>
              </a:rPr>
              <a:t>Année universitaire:2024/2025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5F5"/>
        </a:solidFill>
      </p:bgPr>
    </p:bg>
    <p:spTree>
      <p:nvGrpSpPr>
        <p:cNvPr id="1" name=""/>
        <p:cNvGrpSpPr/>
        <p:nvPr/>
      </p:nvGrpSpPr>
      <p:grpSpPr>
        <a:xfrm>
          <a:off x="0" y="0"/>
          <a:ext cx="0" cy="0"/>
          <a:chOff x="0" y="0"/>
          <a:chExt cx="0" cy="0"/>
        </a:xfrm>
      </p:grpSpPr>
      <p:sp>
        <p:nvSpPr>
          <p:cNvPr name="AutoShape 2" id="2"/>
          <p:cNvSpPr/>
          <p:nvPr/>
        </p:nvSpPr>
        <p:spPr>
          <a:xfrm flipH="true" flipV="true">
            <a:off x="710507" y="3005672"/>
            <a:ext cx="0" cy="4275657"/>
          </a:xfrm>
          <a:prstGeom prst="line">
            <a:avLst/>
          </a:prstGeom>
          <a:ln cap="flat" w="19050">
            <a:solidFill>
              <a:srgbClr val="000000"/>
            </a:solidFill>
            <a:prstDash val="solid"/>
            <a:headEnd type="none" len="sm" w="sm"/>
            <a:tailEnd type="none" len="sm" w="sm"/>
          </a:ln>
        </p:spPr>
      </p:sp>
      <p:sp>
        <p:nvSpPr>
          <p:cNvPr name="AutoShape 3" id="3"/>
          <p:cNvSpPr/>
          <p:nvPr/>
        </p:nvSpPr>
        <p:spPr>
          <a:xfrm flipV="true">
            <a:off x="9757673" y="2887021"/>
            <a:ext cx="0" cy="4275683"/>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9899551" y="3005672"/>
            <a:ext cx="7991094" cy="3967264"/>
          </a:xfrm>
          <a:custGeom>
            <a:avLst/>
            <a:gdLst/>
            <a:ahLst/>
            <a:cxnLst/>
            <a:rect r="r" b="b" t="t" l="l"/>
            <a:pathLst>
              <a:path h="3967264" w="7991094">
                <a:moveTo>
                  <a:pt x="0" y="0"/>
                </a:moveTo>
                <a:lnTo>
                  <a:pt x="7991094" y="0"/>
                </a:lnTo>
                <a:lnTo>
                  <a:pt x="7991094" y="3967263"/>
                </a:lnTo>
                <a:lnTo>
                  <a:pt x="0" y="3967263"/>
                </a:lnTo>
                <a:lnTo>
                  <a:pt x="0" y="0"/>
                </a:lnTo>
                <a:close/>
              </a:path>
            </a:pathLst>
          </a:custGeom>
          <a:blipFill>
            <a:blip r:embed="rId2"/>
            <a:stretch>
              <a:fillRect l="0" t="0" r="-7566" b="0"/>
            </a:stretch>
          </a:blipFill>
        </p:spPr>
      </p:sp>
      <p:sp>
        <p:nvSpPr>
          <p:cNvPr name="TextBox 5" id="5"/>
          <p:cNvSpPr txBox="true"/>
          <p:nvPr/>
        </p:nvSpPr>
        <p:spPr>
          <a:xfrm rot="0">
            <a:off x="1028700" y="3163507"/>
            <a:ext cx="8414648" cy="4084661"/>
          </a:xfrm>
          <a:prstGeom prst="rect">
            <a:avLst/>
          </a:prstGeom>
        </p:spPr>
        <p:txBody>
          <a:bodyPr anchor="t" rtlCol="false" tIns="0" lIns="0" bIns="0" rIns="0">
            <a:spAutoFit/>
          </a:bodyPr>
          <a:lstStyle/>
          <a:p>
            <a:pPr algn="l" marL="0" indent="0" lvl="0">
              <a:lnSpc>
                <a:spcPts val="3236"/>
              </a:lnSpc>
              <a:spcBef>
                <a:spcPct val="0"/>
              </a:spcBef>
            </a:pPr>
            <a:r>
              <a:rPr lang="en-US" sz="2311">
                <a:solidFill>
                  <a:srgbClr val="452918"/>
                </a:solidFill>
                <a:latin typeface="Open Sans"/>
                <a:ea typeface="Open Sans"/>
                <a:cs typeface="Open Sans"/>
                <a:sym typeface="Open Sans"/>
              </a:rPr>
              <a:t>L'utilisateur a sélectionné l'option 5. Rechercher un vol, ce qui déclenche une invite lui demandant </a:t>
            </a:r>
            <a:r>
              <a:rPr lang="en-US" b="true" sz="2311" i="true" u="sng">
                <a:solidFill>
                  <a:srgbClr val="FF3131"/>
                </a:solidFill>
                <a:latin typeface="Open Sans Bold Italics"/>
                <a:ea typeface="Open Sans Bold Italics"/>
                <a:cs typeface="Open Sans Bold Italics"/>
                <a:sym typeface="Open Sans Bold Italics"/>
              </a:rPr>
              <a:t>d'entrer le numéro du vol à rechercher</a:t>
            </a:r>
            <a:r>
              <a:rPr lang="en-US" sz="2311">
                <a:solidFill>
                  <a:srgbClr val="452918"/>
                </a:solidFill>
                <a:latin typeface="Open Sans"/>
                <a:ea typeface="Open Sans"/>
                <a:cs typeface="Open Sans"/>
                <a:sym typeface="Open Sans"/>
              </a:rPr>
              <a:t>. Cette fonctionnalité est essentielle pour accéder rapidement aux détails spécifiques d'un vol, comme ses horaires, sa disponibilité ou son statut.</a:t>
            </a:r>
          </a:p>
          <a:p>
            <a:pPr algn="l" marL="0" indent="0" lvl="0">
              <a:lnSpc>
                <a:spcPts val="3236"/>
              </a:lnSpc>
              <a:spcBef>
                <a:spcPct val="0"/>
              </a:spcBef>
            </a:pPr>
            <a:r>
              <a:rPr lang="en-US" sz="2311" strike="noStrike" u="none">
                <a:solidFill>
                  <a:srgbClr val="452918"/>
                </a:solidFill>
                <a:latin typeface="Open Sans"/>
                <a:ea typeface="Open Sans"/>
                <a:cs typeface="Open Sans"/>
                <a:sym typeface="Open Sans"/>
              </a:rPr>
              <a:t>L'interface, bien que simple, montre l'importance d'un système précis et réactif pour les opérations aériennes. La recherche par numéro de vol (un identifiant unique) garantit des résultats exacts, ce qui est crucial pour les agents et les passagers. </a:t>
            </a:r>
          </a:p>
        </p:txBody>
      </p:sp>
      <p:sp>
        <p:nvSpPr>
          <p:cNvPr name="TextBox 6" id="6"/>
          <p:cNvSpPr txBox="true"/>
          <p:nvPr/>
        </p:nvSpPr>
        <p:spPr>
          <a:xfrm rot="0">
            <a:off x="1241299" y="1594361"/>
            <a:ext cx="7902701" cy="523875"/>
          </a:xfrm>
          <a:prstGeom prst="rect">
            <a:avLst/>
          </a:prstGeom>
        </p:spPr>
        <p:txBody>
          <a:bodyPr anchor="t" rtlCol="false" tIns="0" lIns="0" bIns="0" rIns="0">
            <a:spAutoFit/>
          </a:bodyPr>
          <a:lstStyle/>
          <a:p>
            <a:pPr algn="l" marL="0" indent="0" lvl="0">
              <a:lnSpc>
                <a:spcPts val="3900"/>
              </a:lnSpc>
              <a:spcBef>
                <a:spcPct val="0"/>
              </a:spcBef>
            </a:pPr>
            <a:r>
              <a:rPr lang="en-US" sz="3000">
                <a:solidFill>
                  <a:srgbClr val="452918"/>
                </a:solidFill>
                <a:latin typeface="TAN Pearl"/>
                <a:ea typeface="TAN Pearl"/>
                <a:cs typeface="TAN Pearl"/>
                <a:sym typeface="TAN Pearl"/>
              </a:rPr>
              <a:t>&lt;&lt; 5-- RECHERCHER  UN  VOL: &gt;&gt;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5F5"/>
        </a:solidFill>
      </p:bgPr>
    </p:bg>
    <p:spTree>
      <p:nvGrpSpPr>
        <p:cNvPr id="1" name=""/>
        <p:cNvGrpSpPr/>
        <p:nvPr/>
      </p:nvGrpSpPr>
      <p:grpSpPr>
        <a:xfrm>
          <a:off x="0" y="0"/>
          <a:ext cx="0" cy="0"/>
          <a:chOff x="0" y="0"/>
          <a:chExt cx="0" cy="0"/>
        </a:xfrm>
      </p:grpSpPr>
      <p:sp>
        <p:nvSpPr>
          <p:cNvPr name="AutoShape 2" id="2"/>
          <p:cNvSpPr/>
          <p:nvPr/>
        </p:nvSpPr>
        <p:spPr>
          <a:xfrm flipH="true" flipV="true">
            <a:off x="710507" y="3005672"/>
            <a:ext cx="0" cy="4275657"/>
          </a:xfrm>
          <a:prstGeom prst="line">
            <a:avLst/>
          </a:prstGeom>
          <a:ln cap="flat" w="19050">
            <a:solidFill>
              <a:srgbClr val="000000"/>
            </a:solidFill>
            <a:prstDash val="solid"/>
            <a:headEnd type="none" len="sm" w="sm"/>
            <a:tailEnd type="none" len="sm" w="sm"/>
          </a:ln>
        </p:spPr>
      </p:sp>
      <p:sp>
        <p:nvSpPr>
          <p:cNvPr name="AutoShape 3" id="3"/>
          <p:cNvSpPr/>
          <p:nvPr/>
        </p:nvSpPr>
        <p:spPr>
          <a:xfrm flipV="true">
            <a:off x="9757673" y="2887021"/>
            <a:ext cx="0" cy="4275683"/>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9895396" y="3005672"/>
            <a:ext cx="8678779" cy="4077981"/>
          </a:xfrm>
          <a:custGeom>
            <a:avLst/>
            <a:gdLst/>
            <a:ahLst/>
            <a:cxnLst/>
            <a:rect r="r" b="b" t="t" l="l"/>
            <a:pathLst>
              <a:path h="4077981" w="8678779">
                <a:moveTo>
                  <a:pt x="0" y="0"/>
                </a:moveTo>
                <a:lnTo>
                  <a:pt x="8678779" y="0"/>
                </a:lnTo>
                <a:lnTo>
                  <a:pt x="8678779" y="4077980"/>
                </a:lnTo>
                <a:lnTo>
                  <a:pt x="0" y="4077980"/>
                </a:lnTo>
                <a:lnTo>
                  <a:pt x="0" y="0"/>
                </a:lnTo>
                <a:close/>
              </a:path>
            </a:pathLst>
          </a:custGeom>
          <a:blipFill>
            <a:blip r:embed="rId2"/>
            <a:stretch>
              <a:fillRect l="0" t="0" r="0" b="0"/>
            </a:stretch>
          </a:blipFill>
        </p:spPr>
      </p:sp>
      <p:sp>
        <p:nvSpPr>
          <p:cNvPr name="TextBox 5" id="5"/>
          <p:cNvSpPr txBox="true"/>
          <p:nvPr/>
        </p:nvSpPr>
        <p:spPr>
          <a:xfrm rot="0">
            <a:off x="1026766" y="3486932"/>
            <a:ext cx="8414648" cy="3265511"/>
          </a:xfrm>
          <a:prstGeom prst="rect">
            <a:avLst/>
          </a:prstGeom>
        </p:spPr>
        <p:txBody>
          <a:bodyPr anchor="t" rtlCol="false" tIns="0" lIns="0" bIns="0" rIns="0">
            <a:spAutoFit/>
          </a:bodyPr>
          <a:lstStyle/>
          <a:p>
            <a:pPr algn="l" marL="0" indent="0" lvl="0">
              <a:lnSpc>
                <a:spcPts val="3236"/>
              </a:lnSpc>
              <a:spcBef>
                <a:spcPct val="0"/>
              </a:spcBef>
            </a:pPr>
            <a:r>
              <a:rPr lang="en-US" sz="2311">
                <a:solidFill>
                  <a:srgbClr val="452918"/>
                </a:solidFill>
                <a:latin typeface="Open Sans"/>
                <a:ea typeface="Open Sans"/>
                <a:cs typeface="Open Sans"/>
                <a:sym typeface="Open Sans"/>
              </a:rPr>
              <a:t>La vérification de la disponibilité des sièges est une fonctionnalité essentielle du système de gestion aérienne, permettant de consulter en temps réel les places disponibles pour un vol spécifique. Lorsque l'utilisateur sélectionne cette option, le système lui demande d'entrer le numéro du vol concerné, puis affiche normalement des informations détaillées comme le nombre de sièges libres par classe (Économique, Affaires, Première).</a:t>
            </a:r>
          </a:p>
        </p:txBody>
      </p:sp>
      <p:sp>
        <p:nvSpPr>
          <p:cNvPr name="TextBox 6" id="6"/>
          <p:cNvSpPr txBox="true"/>
          <p:nvPr/>
        </p:nvSpPr>
        <p:spPr>
          <a:xfrm rot="0">
            <a:off x="1028700" y="1550211"/>
            <a:ext cx="9359670" cy="1019175"/>
          </a:xfrm>
          <a:prstGeom prst="rect">
            <a:avLst/>
          </a:prstGeom>
        </p:spPr>
        <p:txBody>
          <a:bodyPr anchor="t" rtlCol="false" tIns="0" lIns="0" bIns="0" rIns="0">
            <a:spAutoFit/>
          </a:bodyPr>
          <a:lstStyle/>
          <a:p>
            <a:pPr algn="l" marL="0" indent="0" lvl="0">
              <a:lnSpc>
                <a:spcPts val="3900"/>
              </a:lnSpc>
              <a:spcBef>
                <a:spcPct val="0"/>
              </a:spcBef>
            </a:pPr>
            <a:r>
              <a:rPr lang="en-US" sz="3000">
                <a:solidFill>
                  <a:srgbClr val="452918"/>
                </a:solidFill>
                <a:latin typeface="TAN Pearl"/>
                <a:ea typeface="TAN Pearl"/>
                <a:cs typeface="TAN Pearl"/>
                <a:sym typeface="TAN Pearl"/>
              </a:rPr>
              <a:t>&lt;&lt; 6-- VÉRIFIER LA DISPONIBILITÉ DES SIÈGES :  &gt;&gt;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F5F5F"/>
        </a:solidFill>
      </p:bgPr>
    </p:bg>
    <p:spTree>
      <p:nvGrpSpPr>
        <p:cNvPr id="1" name=""/>
        <p:cNvGrpSpPr/>
        <p:nvPr/>
      </p:nvGrpSpPr>
      <p:grpSpPr>
        <a:xfrm>
          <a:off x="0" y="0"/>
          <a:ext cx="0" cy="0"/>
          <a:chOff x="0" y="0"/>
          <a:chExt cx="0" cy="0"/>
        </a:xfrm>
      </p:grpSpPr>
      <p:sp>
        <p:nvSpPr>
          <p:cNvPr name="Freeform 2" id="2"/>
          <p:cNvSpPr/>
          <p:nvPr/>
        </p:nvSpPr>
        <p:spPr>
          <a:xfrm flipH="false" flipV="false" rot="0">
            <a:off x="4902424" y="-1702685"/>
            <a:ext cx="8483151" cy="6253070"/>
          </a:xfrm>
          <a:custGeom>
            <a:avLst/>
            <a:gdLst/>
            <a:ahLst/>
            <a:cxnLst/>
            <a:rect r="r" b="b" t="t" l="l"/>
            <a:pathLst>
              <a:path h="6253070" w="8483151">
                <a:moveTo>
                  <a:pt x="0" y="0"/>
                </a:moveTo>
                <a:lnTo>
                  <a:pt x="8483152" y="0"/>
                </a:lnTo>
                <a:lnTo>
                  <a:pt x="8483152" y="6253071"/>
                </a:lnTo>
                <a:lnTo>
                  <a:pt x="0" y="6253071"/>
                </a:lnTo>
                <a:lnTo>
                  <a:pt x="0" y="0"/>
                </a:lnTo>
                <a:close/>
              </a:path>
            </a:pathLst>
          </a:custGeom>
          <a:blipFill>
            <a:blip r:embed="rId2"/>
            <a:stretch>
              <a:fillRect l="0" t="-12735" r="0" b="-12735"/>
            </a:stretch>
          </a:blipFill>
        </p:spPr>
      </p:sp>
      <p:sp>
        <p:nvSpPr>
          <p:cNvPr name="Freeform 3" id="3"/>
          <p:cNvSpPr/>
          <p:nvPr/>
        </p:nvSpPr>
        <p:spPr>
          <a:xfrm flipH="false" flipV="false" rot="0">
            <a:off x="9940312" y="5664680"/>
            <a:ext cx="8157850" cy="4183131"/>
          </a:xfrm>
          <a:custGeom>
            <a:avLst/>
            <a:gdLst/>
            <a:ahLst/>
            <a:cxnLst/>
            <a:rect r="r" b="b" t="t" l="l"/>
            <a:pathLst>
              <a:path h="4183131" w="8157850">
                <a:moveTo>
                  <a:pt x="0" y="0"/>
                </a:moveTo>
                <a:lnTo>
                  <a:pt x="8157849" y="0"/>
                </a:lnTo>
                <a:lnTo>
                  <a:pt x="8157849" y="4183131"/>
                </a:lnTo>
                <a:lnTo>
                  <a:pt x="0" y="4183131"/>
                </a:lnTo>
                <a:lnTo>
                  <a:pt x="0" y="0"/>
                </a:lnTo>
                <a:close/>
              </a:path>
            </a:pathLst>
          </a:custGeom>
          <a:blipFill>
            <a:blip r:embed="rId3"/>
            <a:stretch>
              <a:fillRect l="0" t="0" r="0" b="0"/>
            </a:stretch>
          </a:blipFill>
        </p:spPr>
      </p:sp>
      <p:sp>
        <p:nvSpPr>
          <p:cNvPr name="Freeform 4" id="4"/>
          <p:cNvSpPr/>
          <p:nvPr/>
        </p:nvSpPr>
        <p:spPr>
          <a:xfrm flipH="false" flipV="false" rot="0">
            <a:off x="1161152" y="6455988"/>
            <a:ext cx="7784435" cy="2600514"/>
          </a:xfrm>
          <a:custGeom>
            <a:avLst/>
            <a:gdLst/>
            <a:ahLst/>
            <a:cxnLst/>
            <a:rect r="r" b="b" t="t" l="l"/>
            <a:pathLst>
              <a:path h="2600514" w="7784435">
                <a:moveTo>
                  <a:pt x="0" y="0"/>
                </a:moveTo>
                <a:lnTo>
                  <a:pt x="7784435" y="0"/>
                </a:lnTo>
                <a:lnTo>
                  <a:pt x="7784435" y="2600515"/>
                </a:lnTo>
                <a:lnTo>
                  <a:pt x="0" y="2600515"/>
                </a:lnTo>
                <a:lnTo>
                  <a:pt x="0" y="0"/>
                </a:lnTo>
                <a:close/>
              </a:path>
            </a:pathLst>
          </a:custGeom>
          <a:blipFill>
            <a:blip r:embed="rId4"/>
            <a:stretch>
              <a:fillRect l="0" t="0" r="0" b="0"/>
            </a:stretch>
          </a:blipFill>
        </p:spPr>
      </p:sp>
      <p:sp>
        <p:nvSpPr>
          <p:cNvPr name="Freeform 5" id="5"/>
          <p:cNvSpPr/>
          <p:nvPr/>
        </p:nvSpPr>
        <p:spPr>
          <a:xfrm flipH="false" flipV="false" rot="-2700000">
            <a:off x="11275753" y="3780253"/>
            <a:ext cx="685594" cy="2150885"/>
          </a:xfrm>
          <a:custGeom>
            <a:avLst/>
            <a:gdLst/>
            <a:ahLst/>
            <a:cxnLst/>
            <a:rect r="r" b="b" t="t" l="l"/>
            <a:pathLst>
              <a:path h="2150885" w="685594">
                <a:moveTo>
                  <a:pt x="0" y="0"/>
                </a:moveTo>
                <a:lnTo>
                  <a:pt x="685594" y="0"/>
                </a:lnTo>
                <a:lnTo>
                  <a:pt x="685594" y="2150885"/>
                </a:lnTo>
                <a:lnTo>
                  <a:pt x="0" y="21508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rnd">
            <a:noFill/>
            <a:prstDash val="solid"/>
            <a:round/>
          </a:ln>
        </p:spPr>
      </p:sp>
      <p:sp>
        <p:nvSpPr>
          <p:cNvPr name="Freeform 6" id="6"/>
          <p:cNvSpPr/>
          <p:nvPr/>
        </p:nvSpPr>
        <p:spPr>
          <a:xfrm flipH="false" flipV="false" rot="3639406">
            <a:off x="3462942" y="3781421"/>
            <a:ext cx="911355" cy="2724158"/>
          </a:xfrm>
          <a:custGeom>
            <a:avLst/>
            <a:gdLst/>
            <a:ahLst/>
            <a:cxnLst/>
            <a:rect r="r" b="b" t="t" l="l"/>
            <a:pathLst>
              <a:path h="2724158" w="911355">
                <a:moveTo>
                  <a:pt x="0" y="0"/>
                </a:moveTo>
                <a:lnTo>
                  <a:pt x="911354" y="0"/>
                </a:lnTo>
                <a:lnTo>
                  <a:pt x="911354" y="2724158"/>
                </a:lnTo>
                <a:lnTo>
                  <a:pt x="0" y="27241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512814" y="1101678"/>
            <a:ext cx="5297817" cy="1019175"/>
          </a:xfrm>
          <a:prstGeom prst="rect">
            <a:avLst/>
          </a:prstGeom>
        </p:spPr>
        <p:txBody>
          <a:bodyPr anchor="t" rtlCol="false" tIns="0" lIns="0" bIns="0" rIns="0">
            <a:spAutoFit/>
          </a:bodyPr>
          <a:lstStyle/>
          <a:p>
            <a:pPr algn="l" marL="0" indent="0" lvl="0">
              <a:lnSpc>
                <a:spcPts val="3900"/>
              </a:lnSpc>
              <a:spcBef>
                <a:spcPct val="0"/>
              </a:spcBef>
            </a:pPr>
            <a:r>
              <a:rPr lang="en-US" sz="3000">
                <a:solidFill>
                  <a:srgbClr val="FFFFFF"/>
                </a:solidFill>
                <a:latin typeface="TAN Pearl"/>
                <a:ea typeface="TAN Pearl"/>
                <a:cs typeface="TAN Pearl"/>
                <a:sym typeface="TAN Pearl"/>
              </a:rPr>
              <a:t>&lt;&lt; 7-- MENU PRINCIPALE: &gt;&gt;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3533CD">
                <a:alpha val="100000"/>
              </a:srgbClr>
            </a:gs>
            <a:gs pos="100000">
              <a:srgbClr val="AFAEC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71570" y="1709233"/>
            <a:ext cx="7947833" cy="4003721"/>
          </a:xfrm>
          <a:custGeom>
            <a:avLst/>
            <a:gdLst/>
            <a:ahLst/>
            <a:cxnLst/>
            <a:rect r="r" b="b" t="t" l="l"/>
            <a:pathLst>
              <a:path h="4003721" w="7947833">
                <a:moveTo>
                  <a:pt x="0" y="0"/>
                </a:moveTo>
                <a:lnTo>
                  <a:pt x="7947833" y="0"/>
                </a:lnTo>
                <a:lnTo>
                  <a:pt x="7947833" y="4003721"/>
                </a:lnTo>
                <a:lnTo>
                  <a:pt x="0" y="4003721"/>
                </a:lnTo>
                <a:lnTo>
                  <a:pt x="0" y="0"/>
                </a:lnTo>
                <a:close/>
              </a:path>
            </a:pathLst>
          </a:custGeom>
          <a:blipFill>
            <a:blip r:embed="rId2"/>
            <a:stretch>
              <a:fillRect l="0" t="0" r="0" b="0"/>
            </a:stretch>
          </a:blipFill>
        </p:spPr>
      </p:sp>
      <p:sp>
        <p:nvSpPr>
          <p:cNvPr name="Freeform 3" id="3"/>
          <p:cNvSpPr/>
          <p:nvPr/>
        </p:nvSpPr>
        <p:spPr>
          <a:xfrm flipH="false" flipV="false" rot="0">
            <a:off x="1993467" y="6880255"/>
            <a:ext cx="6019171" cy="3406745"/>
          </a:xfrm>
          <a:custGeom>
            <a:avLst/>
            <a:gdLst/>
            <a:ahLst/>
            <a:cxnLst/>
            <a:rect r="r" b="b" t="t" l="l"/>
            <a:pathLst>
              <a:path h="3406745" w="6019171">
                <a:moveTo>
                  <a:pt x="0" y="0"/>
                </a:moveTo>
                <a:lnTo>
                  <a:pt x="6019171" y="0"/>
                </a:lnTo>
                <a:lnTo>
                  <a:pt x="6019171" y="3406745"/>
                </a:lnTo>
                <a:lnTo>
                  <a:pt x="0" y="3406745"/>
                </a:lnTo>
                <a:lnTo>
                  <a:pt x="0" y="0"/>
                </a:lnTo>
                <a:close/>
              </a:path>
            </a:pathLst>
          </a:custGeom>
          <a:blipFill>
            <a:blip r:embed="rId3"/>
            <a:stretch>
              <a:fillRect l="0" t="0" r="0" b="0"/>
            </a:stretch>
          </a:blipFill>
        </p:spPr>
      </p:sp>
      <p:sp>
        <p:nvSpPr>
          <p:cNvPr name="Freeform 4" id="4"/>
          <p:cNvSpPr/>
          <p:nvPr/>
        </p:nvSpPr>
        <p:spPr>
          <a:xfrm flipH="false" flipV="false" rot="0">
            <a:off x="7731181" y="5426993"/>
            <a:ext cx="5787787" cy="3296265"/>
          </a:xfrm>
          <a:custGeom>
            <a:avLst/>
            <a:gdLst/>
            <a:ahLst/>
            <a:cxnLst/>
            <a:rect r="r" b="b" t="t" l="l"/>
            <a:pathLst>
              <a:path h="3296265" w="5787787">
                <a:moveTo>
                  <a:pt x="0" y="0"/>
                </a:moveTo>
                <a:lnTo>
                  <a:pt x="5787787" y="0"/>
                </a:lnTo>
                <a:lnTo>
                  <a:pt x="5787787" y="3296266"/>
                </a:lnTo>
                <a:lnTo>
                  <a:pt x="0" y="3296266"/>
                </a:lnTo>
                <a:lnTo>
                  <a:pt x="0" y="0"/>
                </a:lnTo>
                <a:close/>
              </a:path>
            </a:pathLst>
          </a:custGeom>
          <a:blipFill>
            <a:blip r:embed="rId4"/>
            <a:stretch>
              <a:fillRect l="0" t="-114" r="0" b="-114"/>
            </a:stretch>
          </a:blipFill>
        </p:spPr>
      </p:sp>
      <p:sp>
        <p:nvSpPr>
          <p:cNvPr name="Freeform 5" id="5"/>
          <p:cNvSpPr/>
          <p:nvPr/>
        </p:nvSpPr>
        <p:spPr>
          <a:xfrm flipH="false" flipV="false" rot="0">
            <a:off x="11654194" y="2614320"/>
            <a:ext cx="6094460" cy="3452049"/>
          </a:xfrm>
          <a:custGeom>
            <a:avLst/>
            <a:gdLst/>
            <a:ahLst/>
            <a:cxnLst/>
            <a:rect r="r" b="b" t="t" l="l"/>
            <a:pathLst>
              <a:path h="3452049" w="6094460">
                <a:moveTo>
                  <a:pt x="0" y="0"/>
                </a:moveTo>
                <a:lnTo>
                  <a:pt x="6094460" y="0"/>
                </a:lnTo>
                <a:lnTo>
                  <a:pt x="6094460" y="3452048"/>
                </a:lnTo>
                <a:lnTo>
                  <a:pt x="0" y="3452048"/>
                </a:lnTo>
                <a:lnTo>
                  <a:pt x="0" y="0"/>
                </a:lnTo>
                <a:close/>
              </a:path>
            </a:pathLst>
          </a:custGeom>
          <a:blipFill>
            <a:blip r:embed="rId5"/>
            <a:stretch>
              <a:fillRect l="0" t="-1743" r="0" b="-2429"/>
            </a:stretch>
          </a:blipFill>
        </p:spPr>
      </p:sp>
      <p:sp>
        <p:nvSpPr>
          <p:cNvPr name="TextBox 6" id="6"/>
          <p:cNvSpPr txBox="true"/>
          <p:nvPr/>
        </p:nvSpPr>
        <p:spPr>
          <a:xfrm rot="0">
            <a:off x="2737372" y="44861"/>
            <a:ext cx="9634414" cy="1435772"/>
          </a:xfrm>
          <a:prstGeom prst="rect">
            <a:avLst/>
          </a:prstGeom>
        </p:spPr>
        <p:txBody>
          <a:bodyPr anchor="t" rtlCol="false" tIns="0" lIns="0" bIns="0" rIns="0">
            <a:spAutoFit/>
          </a:bodyPr>
          <a:lstStyle/>
          <a:p>
            <a:pPr algn="l">
              <a:lnSpc>
                <a:spcPts val="11162"/>
              </a:lnSpc>
            </a:pPr>
            <a:r>
              <a:rPr lang="en-US" b="true" sz="7973" i="true" u="sng">
                <a:solidFill>
                  <a:srgbClr val="FFFFFF"/>
                </a:solidFill>
                <a:latin typeface="Migra Ultra-Bold Italics"/>
                <a:ea typeface="Migra Ultra-Bold Italics"/>
                <a:cs typeface="Migra Ultra-Bold Italics"/>
                <a:sym typeface="Migra Ultra-Bold Italics"/>
              </a:rPr>
              <a:t>Résultats du projets</a:t>
            </a:r>
          </a:p>
        </p:txBody>
      </p:sp>
      <p:sp>
        <p:nvSpPr>
          <p:cNvPr name="TextBox 7" id="7"/>
          <p:cNvSpPr txBox="true"/>
          <p:nvPr/>
        </p:nvSpPr>
        <p:spPr>
          <a:xfrm rot="0">
            <a:off x="11499667" y="1185358"/>
            <a:ext cx="5917858" cy="523875"/>
          </a:xfrm>
          <a:prstGeom prst="rect">
            <a:avLst/>
          </a:prstGeom>
        </p:spPr>
        <p:txBody>
          <a:bodyPr anchor="t" rtlCol="false" tIns="0" lIns="0" bIns="0" rIns="0">
            <a:spAutoFit/>
          </a:bodyPr>
          <a:lstStyle/>
          <a:p>
            <a:pPr algn="l" marL="0" indent="0" lvl="0">
              <a:lnSpc>
                <a:spcPts val="3900"/>
              </a:lnSpc>
              <a:spcBef>
                <a:spcPct val="0"/>
              </a:spcBef>
            </a:pPr>
            <a:r>
              <a:rPr lang="en-US" sz="3000">
                <a:solidFill>
                  <a:srgbClr val="FFFFFF"/>
                </a:solidFill>
                <a:latin typeface="TAN Pearl"/>
                <a:ea typeface="TAN Pearl"/>
                <a:cs typeface="TAN Pearl"/>
                <a:sym typeface="TAN Pearl"/>
              </a:rPr>
              <a:t>1-AJOUTER DES VOLS: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6B6E50"/>
        </a:solidFill>
      </p:bgPr>
    </p:bg>
    <p:spTree>
      <p:nvGrpSpPr>
        <p:cNvPr id="1" name=""/>
        <p:cNvGrpSpPr/>
        <p:nvPr/>
      </p:nvGrpSpPr>
      <p:grpSpPr>
        <a:xfrm>
          <a:off x="0" y="0"/>
          <a:ext cx="0" cy="0"/>
          <a:chOff x="0" y="0"/>
          <a:chExt cx="0" cy="0"/>
        </a:xfrm>
      </p:grpSpPr>
      <p:sp>
        <p:nvSpPr>
          <p:cNvPr name="Freeform 2" id="2"/>
          <p:cNvSpPr/>
          <p:nvPr/>
        </p:nvSpPr>
        <p:spPr>
          <a:xfrm flipH="false" flipV="false" rot="0">
            <a:off x="4420533" y="4626311"/>
            <a:ext cx="13140606" cy="4964417"/>
          </a:xfrm>
          <a:custGeom>
            <a:avLst/>
            <a:gdLst/>
            <a:ahLst/>
            <a:cxnLst/>
            <a:rect r="r" b="b" t="t" l="l"/>
            <a:pathLst>
              <a:path h="4964417" w="13140606">
                <a:moveTo>
                  <a:pt x="0" y="0"/>
                </a:moveTo>
                <a:lnTo>
                  <a:pt x="13140605" y="0"/>
                </a:lnTo>
                <a:lnTo>
                  <a:pt x="13140605" y="4964416"/>
                </a:lnTo>
                <a:lnTo>
                  <a:pt x="0" y="4964416"/>
                </a:lnTo>
                <a:lnTo>
                  <a:pt x="0" y="0"/>
                </a:lnTo>
                <a:close/>
              </a:path>
            </a:pathLst>
          </a:custGeom>
          <a:blipFill>
            <a:blip r:embed="rId2"/>
            <a:stretch>
              <a:fillRect l="0" t="-219" r="0" b="-4666"/>
            </a:stretch>
          </a:blipFill>
        </p:spPr>
      </p:sp>
      <p:sp>
        <p:nvSpPr>
          <p:cNvPr name="TextBox 3" id="3"/>
          <p:cNvSpPr txBox="true"/>
          <p:nvPr/>
        </p:nvSpPr>
        <p:spPr>
          <a:xfrm rot="0">
            <a:off x="4678402" y="962025"/>
            <a:ext cx="9825184" cy="1019175"/>
          </a:xfrm>
          <a:prstGeom prst="rect">
            <a:avLst/>
          </a:prstGeom>
        </p:spPr>
        <p:txBody>
          <a:bodyPr anchor="t" rtlCol="false" tIns="0" lIns="0" bIns="0" rIns="0">
            <a:spAutoFit/>
          </a:bodyPr>
          <a:lstStyle/>
          <a:p>
            <a:pPr algn="l" marL="0" indent="0" lvl="0">
              <a:lnSpc>
                <a:spcPts val="3900"/>
              </a:lnSpc>
              <a:spcBef>
                <a:spcPct val="0"/>
              </a:spcBef>
            </a:pPr>
            <a:r>
              <a:rPr lang="en-US" sz="3000">
                <a:solidFill>
                  <a:srgbClr val="FFFFFF"/>
                </a:solidFill>
                <a:latin typeface="TAN Pearl"/>
                <a:ea typeface="TAN Pearl"/>
                <a:cs typeface="TAN Pearl"/>
                <a:sym typeface="TAN Pearl"/>
              </a:rPr>
              <a:t>2-AFFICHAGE DE TOUS LES VOLS SAISIES:</a:t>
            </a:r>
          </a:p>
        </p:txBody>
      </p:sp>
      <p:sp>
        <p:nvSpPr>
          <p:cNvPr name="TextBox 4" id="4"/>
          <p:cNvSpPr txBox="true"/>
          <p:nvPr/>
        </p:nvSpPr>
        <p:spPr>
          <a:xfrm rot="0">
            <a:off x="1330872" y="2589525"/>
            <a:ext cx="12277825" cy="2036786"/>
          </a:xfrm>
          <a:prstGeom prst="rect">
            <a:avLst/>
          </a:prstGeom>
        </p:spPr>
        <p:txBody>
          <a:bodyPr anchor="t" rtlCol="false" tIns="0" lIns="0" bIns="0" rIns="0">
            <a:spAutoFit/>
          </a:bodyPr>
          <a:lstStyle/>
          <a:p>
            <a:pPr algn="l">
              <a:lnSpc>
                <a:spcPts val="3236"/>
              </a:lnSpc>
            </a:pPr>
            <a:r>
              <a:rPr lang="en-US" sz="2311">
                <a:solidFill>
                  <a:srgbClr val="FFFFFF"/>
                </a:solidFill>
                <a:latin typeface="Open Sans"/>
                <a:ea typeface="Open Sans"/>
                <a:cs typeface="Open Sans"/>
                <a:sym typeface="Open Sans"/>
              </a:rPr>
              <a:t>Identification des Vols les Plus Sollicités : En comparant les vols avec le plus grand nombre de sièges réservés, on peut déterminer les trajets les plus populaires</a:t>
            </a:r>
            <a:r>
              <a:rPr lang="en-US" sz="2311">
                <a:solidFill>
                  <a:srgbClr val="FFFFFF"/>
                </a:solidFill>
                <a:latin typeface="Open Sans"/>
                <a:ea typeface="Open Sans"/>
                <a:cs typeface="Open Sans"/>
                <a:sym typeface="Open Sans"/>
              </a:rPr>
              <a:t> et aussi</a:t>
            </a:r>
          </a:p>
          <a:p>
            <a:pPr algn="l">
              <a:lnSpc>
                <a:spcPts val="3236"/>
              </a:lnSpc>
            </a:pPr>
            <a:r>
              <a:rPr lang="en-US" sz="2311">
                <a:solidFill>
                  <a:srgbClr val="FFFFFF"/>
                </a:solidFill>
                <a:latin typeface="Open Sans"/>
                <a:ea typeface="Open Sans"/>
                <a:cs typeface="Open Sans"/>
                <a:sym typeface="Open Sans"/>
              </a:rPr>
              <a:t>⁠Identification des Trajets Disponibles : L’affichage permet de visualiser facilement les différents itinéraires proposés, avec leurs aéroports de départ et d’arrivée.</a:t>
            </a:r>
          </a:p>
          <a:p>
            <a:pPr algn="l" marL="0" indent="0" lvl="0">
              <a:lnSpc>
                <a:spcPts val="3236"/>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4343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439740"/>
            <a:ext cx="9986098" cy="2709078"/>
          </a:xfrm>
          <a:custGeom>
            <a:avLst/>
            <a:gdLst/>
            <a:ahLst/>
            <a:cxnLst/>
            <a:rect r="r" b="b" t="t" l="l"/>
            <a:pathLst>
              <a:path h="2709078" w="9986098">
                <a:moveTo>
                  <a:pt x="0" y="0"/>
                </a:moveTo>
                <a:lnTo>
                  <a:pt x="9986098" y="0"/>
                </a:lnTo>
                <a:lnTo>
                  <a:pt x="9986098" y="2709078"/>
                </a:lnTo>
                <a:lnTo>
                  <a:pt x="0" y="2709078"/>
                </a:lnTo>
                <a:lnTo>
                  <a:pt x="0" y="0"/>
                </a:lnTo>
                <a:close/>
              </a:path>
            </a:pathLst>
          </a:custGeom>
          <a:blipFill>
            <a:blip r:embed="rId2"/>
            <a:stretch>
              <a:fillRect l="0" t="0" r="-11495" b="0"/>
            </a:stretch>
          </a:blipFill>
        </p:spPr>
      </p:sp>
      <p:sp>
        <p:nvSpPr>
          <p:cNvPr name="Freeform 3" id="3"/>
          <p:cNvSpPr/>
          <p:nvPr/>
        </p:nvSpPr>
        <p:spPr>
          <a:xfrm flipH="false" flipV="false" rot="0">
            <a:off x="9387474" y="6102659"/>
            <a:ext cx="8482576" cy="2735631"/>
          </a:xfrm>
          <a:custGeom>
            <a:avLst/>
            <a:gdLst/>
            <a:ahLst/>
            <a:cxnLst/>
            <a:rect r="r" b="b" t="t" l="l"/>
            <a:pathLst>
              <a:path h="2735631" w="8482576">
                <a:moveTo>
                  <a:pt x="0" y="0"/>
                </a:moveTo>
                <a:lnTo>
                  <a:pt x="8482576" y="0"/>
                </a:lnTo>
                <a:lnTo>
                  <a:pt x="8482576" y="2735631"/>
                </a:lnTo>
                <a:lnTo>
                  <a:pt x="0" y="2735631"/>
                </a:lnTo>
                <a:lnTo>
                  <a:pt x="0" y="0"/>
                </a:lnTo>
                <a:close/>
              </a:path>
            </a:pathLst>
          </a:custGeom>
          <a:blipFill>
            <a:blip r:embed="rId3"/>
            <a:stretch>
              <a:fillRect l="0" t="0" r="0" b="0"/>
            </a:stretch>
          </a:blipFill>
        </p:spPr>
      </p:sp>
      <p:sp>
        <p:nvSpPr>
          <p:cNvPr name="Freeform 4" id="4"/>
          <p:cNvSpPr/>
          <p:nvPr/>
        </p:nvSpPr>
        <p:spPr>
          <a:xfrm flipH="false" flipV="false" rot="-1033223">
            <a:off x="7787029" y="5427750"/>
            <a:ext cx="852296" cy="2547623"/>
          </a:xfrm>
          <a:custGeom>
            <a:avLst/>
            <a:gdLst/>
            <a:ahLst/>
            <a:cxnLst/>
            <a:rect r="r" b="b" t="t" l="l"/>
            <a:pathLst>
              <a:path h="2547623" w="852296">
                <a:moveTo>
                  <a:pt x="0" y="0"/>
                </a:moveTo>
                <a:lnTo>
                  <a:pt x="852296" y="0"/>
                </a:lnTo>
                <a:lnTo>
                  <a:pt x="852296" y="2547623"/>
                </a:lnTo>
                <a:lnTo>
                  <a:pt x="0" y="25476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678402" y="962025"/>
            <a:ext cx="9825184" cy="523875"/>
          </a:xfrm>
          <a:prstGeom prst="rect">
            <a:avLst/>
          </a:prstGeom>
        </p:spPr>
        <p:txBody>
          <a:bodyPr anchor="t" rtlCol="false" tIns="0" lIns="0" bIns="0" rIns="0">
            <a:spAutoFit/>
          </a:bodyPr>
          <a:lstStyle/>
          <a:p>
            <a:pPr algn="l" marL="0" indent="0" lvl="0">
              <a:lnSpc>
                <a:spcPts val="3900"/>
              </a:lnSpc>
              <a:spcBef>
                <a:spcPct val="0"/>
              </a:spcBef>
            </a:pPr>
            <a:r>
              <a:rPr lang="en-US" sz="3000">
                <a:solidFill>
                  <a:srgbClr val="FFFFFF"/>
                </a:solidFill>
                <a:latin typeface="TAN Pearl"/>
                <a:ea typeface="TAN Pearl"/>
                <a:cs typeface="TAN Pearl"/>
                <a:sym typeface="TAN Pearl"/>
              </a:rPr>
              <a:t>3-SUPPRESSSION DES VOLS :</a:t>
            </a:r>
          </a:p>
        </p:txBody>
      </p:sp>
      <p:sp>
        <p:nvSpPr>
          <p:cNvPr name="TextBox 6" id="6"/>
          <p:cNvSpPr txBox="true"/>
          <p:nvPr/>
        </p:nvSpPr>
        <p:spPr>
          <a:xfrm rot="0">
            <a:off x="1074207" y="5982354"/>
            <a:ext cx="5964291" cy="2855936"/>
          </a:xfrm>
          <a:prstGeom prst="rect">
            <a:avLst/>
          </a:prstGeom>
        </p:spPr>
        <p:txBody>
          <a:bodyPr anchor="t" rtlCol="false" tIns="0" lIns="0" bIns="0" rIns="0">
            <a:spAutoFit/>
          </a:bodyPr>
          <a:lstStyle/>
          <a:p>
            <a:pPr algn="l">
              <a:lnSpc>
                <a:spcPts val="3236"/>
              </a:lnSpc>
            </a:pPr>
            <a:r>
              <a:rPr lang="en-US" sz="2311">
                <a:solidFill>
                  <a:srgbClr val="FFFFFF"/>
                </a:solidFill>
                <a:latin typeface="Open Sans"/>
                <a:ea typeface="Open Sans"/>
                <a:cs typeface="Open Sans"/>
                <a:sym typeface="Open Sans"/>
              </a:rPr>
              <a:t>Les vols qui ne sont plus pertinents ou qui enregistrent une faible demande peuvent être retirés, libérant ainsi des ressources.</a:t>
            </a:r>
          </a:p>
          <a:p>
            <a:pPr algn="l" marL="0" indent="0" lvl="0">
              <a:lnSpc>
                <a:spcPts val="3236"/>
              </a:lnSpc>
              <a:spcBef>
                <a:spcPct val="0"/>
              </a:spcBef>
            </a:pPr>
            <a:r>
              <a:rPr lang="en-US" sz="2311">
                <a:solidFill>
                  <a:srgbClr val="FFFFFF"/>
                </a:solidFill>
                <a:latin typeface="Open Sans"/>
                <a:ea typeface="Open Sans"/>
                <a:cs typeface="Open Sans"/>
                <a:sym typeface="Open Sans"/>
              </a:rPr>
              <a:t>  En supprimant les vols annulés ou obsolètes, le système garantit que les informations affichées sont toujours précises et à jour.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EEEB"/>
        </a:solidFill>
      </p:bgPr>
    </p:bg>
    <p:spTree>
      <p:nvGrpSpPr>
        <p:cNvPr id="1" name=""/>
        <p:cNvGrpSpPr/>
        <p:nvPr/>
      </p:nvGrpSpPr>
      <p:grpSpPr>
        <a:xfrm>
          <a:off x="0" y="0"/>
          <a:ext cx="0" cy="0"/>
          <a:chOff x="0" y="0"/>
          <a:chExt cx="0" cy="0"/>
        </a:xfrm>
      </p:grpSpPr>
      <p:sp>
        <p:nvSpPr>
          <p:cNvPr name="Freeform 2" id="2"/>
          <p:cNvSpPr/>
          <p:nvPr/>
        </p:nvSpPr>
        <p:spPr>
          <a:xfrm flipH="false" flipV="false" rot="0">
            <a:off x="398131" y="224685"/>
            <a:ext cx="11266505" cy="4583711"/>
          </a:xfrm>
          <a:custGeom>
            <a:avLst/>
            <a:gdLst/>
            <a:ahLst/>
            <a:cxnLst/>
            <a:rect r="r" b="b" t="t" l="l"/>
            <a:pathLst>
              <a:path h="4583711" w="11266505">
                <a:moveTo>
                  <a:pt x="0" y="0"/>
                </a:moveTo>
                <a:lnTo>
                  <a:pt x="11266506" y="0"/>
                </a:lnTo>
                <a:lnTo>
                  <a:pt x="11266506" y="4583711"/>
                </a:lnTo>
                <a:lnTo>
                  <a:pt x="0" y="4583711"/>
                </a:lnTo>
                <a:lnTo>
                  <a:pt x="0" y="0"/>
                </a:lnTo>
                <a:close/>
              </a:path>
            </a:pathLst>
          </a:custGeom>
          <a:blipFill>
            <a:blip r:embed="rId2"/>
            <a:stretch>
              <a:fillRect l="0" t="0" r="0" b="0"/>
            </a:stretch>
          </a:blipFill>
        </p:spPr>
      </p:sp>
      <p:sp>
        <p:nvSpPr>
          <p:cNvPr name="Freeform 3" id="3"/>
          <p:cNvSpPr/>
          <p:nvPr/>
        </p:nvSpPr>
        <p:spPr>
          <a:xfrm flipH="false" flipV="false" rot="0">
            <a:off x="6363159" y="6122293"/>
            <a:ext cx="11301259" cy="2895948"/>
          </a:xfrm>
          <a:custGeom>
            <a:avLst/>
            <a:gdLst/>
            <a:ahLst/>
            <a:cxnLst/>
            <a:rect r="r" b="b" t="t" l="l"/>
            <a:pathLst>
              <a:path h="2895948" w="11301259">
                <a:moveTo>
                  <a:pt x="0" y="0"/>
                </a:moveTo>
                <a:lnTo>
                  <a:pt x="11301258" y="0"/>
                </a:lnTo>
                <a:lnTo>
                  <a:pt x="11301258" y="2895947"/>
                </a:lnTo>
                <a:lnTo>
                  <a:pt x="0" y="2895947"/>
                </a:lnTo>
                <a:lnTo>
                  <a:pt x="0" y="0"/>
                </a:lnTo>
                <a:close/>
              </a:path>
            </a:pathLst>
          </a:custGeom>
          <a:blipFill>
            <a:blip r:embed="rId3"/>
            <a:stretch>
              <a:fillRect l="0" t="0" r="0" b="0"/>
            </a:stretch>
          </a:blipFill>
        </p:spPr>
      </p:sp>
      <p:sp>
        <p:nvSpPr>
          <p:cNvPr name="Freeform 4" id="4"/>
          <p:cNvSpPr/>
          <p:nvPr/>
        </p:nvSpPr>
        <p:spPr>
          <a:xfrm flipH="false" flipV="false" rot="-2612279">
            <a:off x="12388546" y="2167740"/>
            <a:ext cx="1296502" cy="4067457"/>
          </a:xfrm>
          <a:custGeom>
            <a:avLst/>
            <a:gdLst/>
            <a:ahLst/>
            <a:cxnLst/>
            <a:rect r="r" b="b" t="t" l="l"/>
            <a:pathLst>
              <a:path h="4067457" w="1296502">
                <a:moveTo>
                  <a:pt x="0" y="0"/>
                </a:moveTo>
                <a:lnTo>
                  <a:pt x="1296502" y="0"/>
                </a:lnTo>
                <a:lnTo>
                  <a:pt x="1296502" y="4067457"/>
                </a:lnTo>
                <a:lnTo>
                  <a:pt x="0" y="40674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97571" y="5266671"/>
            <a:ext cx="5170208" cy="2454541"/>
          </a:xfrm>
          <a:prstGeom prst="rect">
            <a:avLst/>
          </a:prstGeom>
        </p:spPr>
        <p:txBody>
          <a:bodyPr anchor="t" rtlCol="false" tIns="0" lIns="0" bIns="0" rIns="0">
            <a:spAutoFit/>
          </a:bodyPr>
          <a:lstStyle/>
          <a:p>
            <a:pPr algn="l" marL="0" indent="0" lvl="0">
              <a:lnSpc>
                <a:spcPts val="2785"/>
              </a:lnSpc>
              <a:spcBef>
                <a:spcPct val="0"/>
              </a:spcBef>
            </a:pPr>
            <a:r>
              <a:rPr lang="en-US" sz="1989">
                <a:solidFill>
                  <a:srgbClr val="000000"/>
                </a:solidFill>
                <a:latin typeface="Open Sans"/>
                <a:ea typeface="Open Sans"/>
                <a:cs typeface="Open Sans"/>
                <a:sym typeface="Open Sans"/>
              </a:rPr>
              <a:t> La modification d’un vol est une fonctionnalité essentielle de gestion qui permet d’ajuster les informations d’un vol déjà enregistré. Cette option offre aux opérateurs aériens la flexibilité de mettre à jour les détails d’un vol .Grâce à cette flexibilité, le système reste à jour .</a:t>
            </a:r>
          </a:p>
        </p:txBody>
      </p:sp>
      <p:sp>
        <p:nvSpPr>
          <p:cNvPr name="TextBox 6" id="6"/>
          <p:cNvSpPr txBox="true"/>
          <p:nvPr/>
        </p:nvSpPr>
        <p:spPr>
          <a:xfrm rot="0">
            <a:off x="12013788" y="667199"/>
            <a:ext cx="5101072" cy="1019175"/>
          </a:xfrm>
          <a:prstGeom prst="rect">
            <a:avLst/>
          </a:prstGeom>
        </p:spPr>
        <p:txBody>
          <a:bodyPr anchor="t" rtlCol="false" tIns="0" lIns="0" bIns="0" rIns="0">
            <a:spAutoFit/>
          </a:bodyPr>
          <a:lstStyle/>
          <a:p>
            <a:pPr algn="l" marL="0" indent="0" lvl="0">
              <a:lnSpc>
                <a:spcPts val="3900"/>
              </a:lnSpc>
              <a:spcBef>
                <a:spcPct val="0"/>
              </a:spcBef>
            </a:pPr>
            <a:r>
              <a:rPr lang="en-US" sz="3000">
                <a:solidFill>
                  <a:srgbClr val="452918"/>
                </a:solidFill>
                <a:latin typeface="TAN Pearl"/>
                <a:ea typeface="TAN Pearl"/>
                <a:cs typeface="TAN Pearl"/>
                <a:sym typeface="TAN Pearl"/>
              </a:rPr>
              <a:t>3-MODIFICATION DES VOLS: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EEEB"/>
        </a:solidFill>
      </p:bgPr>
    </p:bg>
    <p:spTree>
      <p:nvGrpSpPr>
        <p:cNvPr id="1" name=""/>
        <p:cNvGrpSpPr/>
        <p:nvPr/>
      </p:nvGrpSpPr>
      <p:grpSpPr>
        <a:xfrm>
          <a:off x="0" y="0"/>
          <a:ext cx="0" cy="0"/>
          <a:chOff x="0" y="0"/>
          <a:chExt cx="0" cy="0"/>
        </a:xfrm>
      </p:grpSpPr>
      <p:sp>
        <p:nvSpPr>
          <p:cNvPr name="Freeform 2" id="2"/>
          <p:cNvSpPr/>
          <p:nvPr/>
        </p:nvSpPr>
        <p:spPr>
          <a:xfrm flipH="false" flipV="false" rot="0">
            <a:off x="1186528" y="1921718"/>
            <a:ext cx="15615008" cy="2699506"/>
          </a:xfrm>
          <a:custGeom>
            <a:avLst/>
            <a:gdLst/>
            <a:ahLst/>
            <a:cxnLst/>
            <a:rect r="r" b="b" t="t" l="l"/>
            <a:pathLst>
              <a:path h="2699506" w="15615008">
                <a:moveTo>
                  <a:pt x="0" y="0"/>
                </a:moveTo>
                <a:lnTo>
                  <a:pt x="15615008" y="0"/>
                </a:lnTo>
                <a:lnTo>
                  <a:pt x="15615008" y="2699506"/>
                </a:lnTo>
                <a:lnTo>
                  <a:pt x="0" y="2699506"/>
                </a:lnTo>
                <a:lnTo>
                  <a:pt x="0" y="0"/>
                </a:lnTo>
                <a:close/>
              </a:path>
            </a:pathLst>
          </a:custGeom>
          <a:blipFill>
            <a:blip r:embed="rId2"/>
            <a:stretch>
              <a:fillRect l="-434" t="0" r="-434" b="-1279"/>
            </a:stretch>
          </a:blipFill>
        </p:spPr>
      </p:sp>
      <p:sp>
        <p:nvSpPr>
          <p:cNvPr name="TextBox 3" id="3"/>
          <p:cNvSpPr txBox="true"/>
          <p:nvPr/>
        </p:nvSpPr>
        <p:spPr>
          <a:xfrm rot="0">
            <a:off x="5627639" y="733425"/>
            <a:ext cx="9825184" cy="523875"/>
          </a:xfrm>
          <a:prstGeom prst="rect">
            <a:avLst/>
          </a:prstGeom>
        </p:spPr>
        <p:txBody>
          <a:bodyPr anchor="t" rtlCol="false" tIns="0" lIns="0" bIns="0" rIns="0">
            <a:spAutoFit/>
          </a:bodyPr>
          <a:lstStyle/>
          <a:p>
            <a:pPr algn="l" marL="0" indent="0" lvl="0">
              <a:lnSpc>
                <a:spcPts val="3900"/>
              </a:lnSpc>
              <a:spcBef>
                <a:spcPct val="0"/>
              </a:spcBef>
            </a:pPr>
            <a:r>
              <a:rPr lang="en-US" sz="3000">
                <a:solidFill>
                  <a:srgbClr val="452918"/>
                </a:solidFill>
                <a:latin typeface="TAN Pearl"/>
                <a:ea typeface="TAN Pearl"/>
                <a:cs typeface="TAN Pearl"/>
                <a:sym typeface="TAN Pearl"/>
              </a:rPr>
              <a:t>5-RECHERCHE DES  VOLS :</a:t>
            </a:r>
          </a:p>
        </p:txBody>
      </p:sp>
      <p:sp>
        <p:nvSpPr>
          <p:cNvPr name="TextBox 4" id="4"/>
          <p:cNvSpPr txBox="true"/>
          <p:nvPr/>
        </p:nvSpPr>
        <p:spPr>
          <a:xfrm rot="0">
            <a:off x="9838040" y="5238018"/>
            <a:ext cx="7421260" cy="3675086"/>
          </a:xfrm>
          <a:prstGeom prst="rect">
            <a:avLst/>
          </a:prstGeom>
        </p:spPr>
        <p:txBody>
          <a:bodyPr anchor="t" rtlCol="false" tIns="0" lIns="0" bIns="0" rIns="0">
            <a:spAutoFit/>
          </a:bodyPr>
          <a:lstStyle/>
          <a:p>
            <a:pPr algn="l">
              <a:lnSpc>
                <a:spcPts val="3236"/>
              </a:lnSpc>
            </a:pPr>
            <a:r>
              <a:rPr lang="en-US" sz="2311">
                <a:solidFill>
                  <a:srgbClr val="000000"/>
                </a:solidFill>
                <a:latin typeface="Open Sans"/>
                <a:ea typeface="Open Sans"/>
                <a:cs typeface="Open Sans"/>
                <a:sym typeface="Open Sans"/>
              </a:rPr>
              <a:t> Cette fonctionnalité permet de retrouver efficacement un vol spécifique grâce à la saisie de son numéro unique, comme démontré avec l'exemple du vol ABC123. Les informations essentielles (aéroports de départ et d'arrivée, horaires) sont présentées de manière claire,</a:t>
            </a:r>
          </a:p>
          <a:p>
            <a:pPr algn="l" marL="0" indent="0" lvl="0">
              <a:lnSpc>
                <a:spcPts val="3236"/>
              </a:lnSpc>
              <a:spcBef>
                <a:spcPct val="0"/>
              </a:spcBef>
            </a:pPr>
            <a:r>
              <a:rPr lang="en-US" sz="2311">
                <a:solidFill>
                  <a:srgbClr val="000000"/>
                </a:solidFill>
                <a:latin typeface="Open Sans"/>
                <a:ea typeface="Open Sans"/>
                <a:cs typeface="Open Sans"/>
                <a:sym typeface="Open Sans"/>
              </a:rPr>
              <a:t>Le système remplit son rôle principal en offrant un accès rapide aux données, ce qui est crucial pour une gestion aérienne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5F5F5F"/>
        </a:solidFill>
      </p:bgPr>
    </p:bg>
    <p:spTree>
      <p:nvGrpSpPr>
        <p:cNvPr id="1" name=""/>
        <p:cNvGrpSpPr/>
        <p:nvPr/>
      </p:nvGrpSpPr>
      <p:grpSpPr>
        <a:xfrm>
          <a:off x="0" y="0"/>
          <a:ext cx="0" cy="0"/>
          <a:chOff x="0" y="0"/>
          <a:chExt cx="0" cy="0"/>
        </a:xfrm>
      </p:grpSpPr>
      <p:sp>
        <p:nvSpPr>
          <p:cNvPr name="Freeform 2" id="2"/>
          <p:cNvSpPr/>
          <p:nvPr/>
        </p:nvSpPr>
        <p:spPr>
          <a:xfrm flipH="false" flipV="false" rot="0">
            <a:off x="733959" y="2302308"/>
            <a:ext cx="11986478" cy="6395330"/>
          </a:xfrm>
          <a:custGeom>
            <a:avLst/>
            <a:gdLst/>
            <a:ahLst/>
            <a:cxnLst/>
            <a:rect r="r" b="b" t="t" l="l"/>
            <a:pathLst>
              <a:path h="6395330" w="11986478">
                <a:moveTo>
                  <a:pt x="0" y="0"/>
                </a:moveTo>
                <a:lnTo>
                  <a:pt x="11986478" y="0"/>
                </a:lnTo>
                <a:lnTo>
                  <a:pt x="11986478" y="6395330"/>
                </a:lnTo>
                <a:lnTo>
                  <a:pt x="0" y="6395330"/>
                </a:lnTo>
                <a:lnTo>
                  <a:pt x="0" y="0"/>
                </a:lnTo>
                <a:close/>
              </a:path>
            </a:pathLst>
          </a:custGeom>
          <a:blipFill>
            <a:blip r:embed="rId2"/>
            <a:stretch>
              <a:fillRect l="0" t="0" r="-1386" b="0"/>
            </a:stretch>
          </a:blipFill>
        </p:spPr>
      </p:sp>
      <p:sp>
        <p:nvSpPr>
          <p:cNvPr name="TextBox 3" id="3"/>
          <p:cNvSpPr txBox="true"/>
          <p:nvPr/>
        </p:nvSpPr>
        <p:spPr>
          <a:xfrm rot="0">
            <a:off x="4678402" y="962025"/>
            <a:ext cx="9825184" cy="1019175"/>
          </a:xfrm>
          <a:prstGeom prst="rect">
            <a:avLst/>
          </a:prstGeom>
        </p:spPr>
        <p:txBody>
          <a:bodyPr anchor="t" rtlCol="false" tIns="0" lIns="0" bIns="0" rIns="0">
            <a:spAutoFit/>
          </a:bodyPr>
          <a:lstStyle/>
          <a:p>
            <a:pPr algn="l" marL="0" indent="0" lvl="0">
              <a:lnSpc>
                <a:spcPts val="3900"/>
              </a:lnSpc>
              <a:spcBef>
                <a:spcPct val="0"/>
              </a:spcBef>
            </a:pPr>
            <a:r>
              <a:rPr lang="en-US" sz="3000">
                <a:solidFill>
                  <a:srgbClr val="FFFFFF"/>
                </a:solidFill>
                <a:latin typeface="TAN Pearl"/>
                <a:ea typeface="TAN Pearl"/>
                <a:cs typeface="TAN Pearl"/>
                <a:sym typeface="TAN Pearl"/>
              </a:rPr>
              <a:t>4-VERIFICATION DE LA DISPONIBILITÉ DES SIEGES:</a:t>
            </a:r>
          </a:p>
        </p:txBody>
      </p:sp>
      <p:sp>
        <p:nvSpPr>
          <p:cNvPr name="TextBox 4" id="4"/>
          <p:cNvSpPr txBox="true"/>
          <p:nvPr/>
        </p:nvSpPr>
        <p:spPr>
          <a:xfrm rot="0">
            <a:off x="13161943" y="2814041"/>
            <a:ext cx="4750777" cy="5275226"/>
          </a:xfrm>
          <a:prstGeom prst="rect">
            <a:avLst/>
          </a:prstGeom>
        </p:spPr>
        <p:txBody>
          <a:bodyPr anchor="t" rtlCol="false" tIns="0" lIns="0" bIns="0" rIns="0">
            <a:spAutoFit/>
          </a:bodyPr>
          <a:lstStyle/>
          <a:p>
            <a:pPr algn="l">
              <a:lnSpc>
                <a:spcPts val="2785"/>
              </a:lnSpc>
            </a:pPr>
            <a:r>
              <a:rPr lang="en-US" sz="1989">
                <a:solidFill>
                  <a:srgbClr val="FFFFFF"/>
                </a:solidFill>
                <a:latin typeface="Open Sans"/>
                <a:ea typeface="Open Sans"/>
                <a:cs typeface="Open Sans"/>
                <a:sym typeface="Open Sans"/>
              </a:rPr>
              <a:t> La vérification de la disponibilité des sièges permet aux utilisateurs de s’assurer qu’il reste des places libres sur un vol spécifique avant de procéder à une réservation. En accédant à cette option, les passagers peuvent voir le nombre de sièges disponibles dans chaque classe (économique, affaires, première).</a:t>
            </a:r>
          </a:p>
          <a:p>
            <a:pPr algn="l" marL="0" indent="0" lvl="0">
              <a:lnSpc>
                <a:spcPts val="2785"/>
              </a:lnSpc>
              <a:spcBef>
                <a:spcPct val="0"/>
              </a:spcBef>
            </a:pPr>
            <a:r>
              <a:rPr lang="en-US" sz="1989">
                <a:solidFill>
                  <a:srgbClr val="FFFFFF"/>
                </a:solidFill>
                <a:latin typeface="Open Sans"/>
                <a:ea typeface="Open Sans"/>
                <a:cs typeface="Open Sans"/>
                <a:sym typeface="Open Sans"/>
              </a:rPr>
              <a:t>Cette fonctionnalité permet aux opérateurs de gérer efficacement la capacité des vols tout en offrant aux passagers une vision claire des options disponibles, leur permettant de faire des choix éclairés.</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F4F5F5"/>
        </a:solidFill>
      </p:bgPr>
    </p:bg>
    <p:spTree>
      <p:nvGrpSpPr>
        <p:cNvPr id="1" name=""/>
        <p:cNvGrpSpPr/>
        <p:nvPr/>
      </p:nvGrpSpPr>
      <p:grpSpPr>
        <a:xfrm>
          <a:off x="0" y="0"/>
          <a:ext cx="0" cy="0"/>
          <a:chOff x="0" y="0"/>
          <a:chExt cx="0" cy="0"/>
        </a:xfrm>
      </p:grpSpPr>
      <p:sp>
        <p:nvSpPr>
          <p:cNvPr name="TextBox 2" id="2"/>
          <p:cNvSpPr txBox="true"/>
          <p:nvPr/>
        </p:nvSpPr>
        <p:spPr>
          <a:xfrm rot="0">
            <a:off x="1925004" y="3822774"/>
            <a:ext cx="14437993" cy="4442457"/>
          </a:xfrm>
          <a:prstGeom prst="rect">
            <a:avLst/>
          </a:prstGeom>
        </p:spPr>
        <p:txBody>
          <a:bodyPr anchor="t" rtlCol="false" tIns="0" lIns="0" bIns="0" rIns="0">
            <a:spAutoFit/>
          </a:bodyPr>
          <a:lstStyle/>
          <a:p>
            <a:pPr algn="ctr">
              <a:lnSpc>
                <a:spcPts val="2940"/>
              </a:lnSpc>
            </a:pPr>
            <a:r>
              <a:rPr lang="en-US" sz="2100">
                <a:solidFill>
                  <a:srgbClr val="000000"/>
                </a:solidFill>
                <a:latin typeface="Open Sans"/>
                <a:ea typeface="Open Sans"/>
                <a:cs typeface="Open Sans"/>
                <a:sym typeface="Open Sans"/>
              </a:rPr>
              <a:t>En résumé, ce projet de gestion aérienne fournit une solution efficace pour administrer les vols de manière fluide et organisée. Grâce aux fonctionnalités essentielles comme l’ajout, la modification, la suppression, la recherche et la vérification de la disponibilité des sièges, ce système garantit une gestion optimisée des vols. Les opérateurs peuvent maintenir des informations toujours à jour, tandis que les passagers bénéficient d’une expérience claire et pratique. Ce programme allie simplicité et performance, offrant une base solide pour une gestion aérienne sécurisée, évolutive et adaptée aux besoins des utilisateurs. Si ce projet est étendu, il pourrait jouer un rôle important dans l’amélioration de la gestion des vols à petite échelle ou dans des systèmes moins complexes, comme les compagnies aériennes locales ou les plateformes de réservation simplifiées. Pour l’avenir, l’application pourrait évoluer pour répondre à des exigences plus complexes en matière de gestion des vols, tout en étant adaptée aux technologies modernes comme les bases de données relationnelles et les interfaces utilisateur graphiques. En fin de compte, ce projet représente une première étape vers une solution plus complète et plus performante pour la gestion aérienne.</a:t>
            </a:r>
          </a:p>
        </p:txBody>
      </p:sp>
      <p:sp>
        <p:nvSpPr>
          <p:cNvPr name="TextBox 3" id="3"/>
          <p:cNvSpPr txBox="true"/>
          <p:nvPr/>
        </p:nvSpPr>
        <p:spPr>
          <a:xfrm rot="0">
            <a:off x="14150947" y="9601200"/>
            <a:ext cx="2486844" cy="314959"/>
          </a:xfrm>
          <a:prstGeom prst="rect">
            <a:avLst/>
          </a:prstGeom>
        </p:spPr>
        <p:txBody>
          <a:bodyPr anchor="t" rtlCol="false" tIns="0" lIns="0" bIns="0" rIns="0">
            <a:spAutoFit/>
          </a:bodyPr>
          <a:lstStyle/>
          <a:p>
            <a:pPr algn="r">
              <a:lnSpc>
                <a:spcPts val="2590"/>
              </a:lnSpc>
            </a:pPr>
            <a:r>
              <a:rPr lang="en-US" sz="1850">
                <a:solidFill>
                  <a:srgbClr val="000000"/>
                </a:solidFill>
                <a:latin typeface="Beautifully Delicious Sans"/>
                <a:ea typeface="Beautifully Delicious Sans"/>
                <a:cs typeface="Beautifully Delicious Sans"/>
                <a:sym typeface="Beautifully Delicious Sans"/>
              </a:rPr>
              <a:t>2025</a:t>
            </a:r>
          </a:p>
        </p:txBody>
      </p:sp>
      <p:sp>
        <p:nvSpPr>
          <p:cNvPr name="TextBox 4" id="4"/>
          <p:cNvSpPr txBox="true"/>
          <p:nvPr/>
        </p:nvSpPr>
        <p:spPr>
          <a:xfrm rot="0">
            <a:off x="6861203" y="9601200"/>
            <a:ext cx="4565594" cy="314959"/>
          </a:xfrm>
          <a:prstGeom prst="rect">
            <a:avLst/>
          </a:prstGeom>
        </p:spPr>
        <p:txBody>
          <a:bodyPr anchor="t" rtlCol="false" tIns="0" lIns="0" bIns="0" rIns="0">
            <a:spAutoFit/>
          </a:bodyPr>
          <a:lstStyle/>
          <a:p>
            <a:pPr algn="ctr">
              <a:lnSpc>
                <a:spcPts val="2590"/>
              </a:lnSpc>
            </a:pPr>
            <a:r>
              <a:rPr lang="en-US" sz="1850">
                <a:solidFill>
                  <a:srgbClr val="000000"/>
                </a:solidFill>
                <a:latin typeface="Beautifully Delicious Sans"/>
                <a:ea typeface="Beautifully Delicious Sans"/>
                <a:cs typeface="Beautifully Delicious Sans"/>
                <a:sym typeface="Beautifully Delicious Sans"/>
              </a:rPr>
              <a:t>RÉSUMÉE ET SYNTHÈSE CLAIRE</a:t>
            </a:r>
          </a:p>
        </p:txBody>
      </p:sp>
      <p:sp>
        <p:nvSpPr>
          <p:cNvPr name="AutoShape 5" id="5"/>
          <p:cNvSpPr/>
          <p:nvPr/>
        </p:nvSpPr>
        <p:spPr>
          <a:xfrm>
            <a:off x="0" y="1023938"/>
            <a:ext cx="18288000" cy="0"/>
          </a:xfrm>
          <a:prstGeom prst="line">
            <a:avLst/>
          </a:prstGeom>
          <a:ln cap="flat" w="9525">
            <a:solidFill>
              <a:srgbClr val="6B6E50"/>
            </a:solidFill>
            <a:prstDash val="solid"/>
            <a:headEnd type="none" len="sm" w="sm"/>
            <a:tailEnd type="none" len="sm" w="sm"/>
          </a:ln>
        </p:spPr>
      </p:sp>
      <p:sp>
        <p:nvSpPr>
          <p:cNvPr name="AutoShape 6" id="6"/>
          <p:cNvSpPr/>
          <p:nvPr/>
        </p:nvSpPr>
        <p:spPr>
          <a:xfrm flipV="true">
            <a:off x="17264062" y="-6559551"/>
            <a:ext cx="0" cy="18288000"/>
          </a:xfrm>
          <a:prstGeom prst="line">
            <a:avLst/>
          </a:prstGeom>
          <a:ln cap="flat" w="9525">
            <a:solidFill>
              <a:srgbClr val="6B6E50"/>
            </a:solidFill>
            <a:prstDash val="solid"/>
            <a:headEnd type="none" len="sm" w="sm"/>
            <a:tailEnd type="none" len="sm" w="sm"/>
          </a:ln>
        </p:spPr>
      </p:sp>
      <p:sp>
        <p:nvSpPr>
          <p:cNvPr name="AutoShape 7" id="7"/>
          <p:cNvSpPr/>
          <p:nvPr/>
        </p:nvSpPr>
        <p:spPr>
          <a:xfrm flipV="true">
            <a:off x="1023938" y="-6559551"/>
            <a:ext cx="0" cy="18288000"/>
          </a:xfrm>
          <a:prstGeom prst="line">
            <a:avLst/>
          </a:prstGeom>
          <a:ln cap="flat" w="9525">
            <a:solidFill>
              <a:srgbClr val="6B6E50"/>
            </a:solidFill>
            <a:prstDash val="solid"/>
            <a:headEnd type="none" len="sm" w="sm"/>
            <a:tailEnd type="none" len="sm" w="sm"/>
          </a:ln>
        </p:spPr>
      </p:sp>
      <p:sp>
        <p:nvSpPr>
          <p:cNvPr name="AutoShape 8" id="8"/>
          <p:cNvSpPr/>
          <p:nvPr/>
        </p:nvSpPr>
        <p:spPr>
          <a:xfrm>
            <a:off x="0" y="9263062"/>
            <a:ext cx="18288000" cy="0"/>
          </a:xfrm>
          <a:prstGeom prst="line">
            <a:avLst/>
          </a:prstGeom>
          <a:ln cap="flat" w="9525">
            <a:solidFill>
              <a:srgbClr val="6B6E50"/>
            </a:solidFill>
            <a:prstDash val="solid"/>
            <a:headEnd type="none" len="sm" w="sm"/>
            <a:tailEnd type="none" len="sm" w="sm"/>
          </a:ln>
        </p:spPr>
      </p:sp>
      <p:sp>
        <p:nvSpPr>
          <p:cNvPr name="TextBox 9" id="9"/>
          <p:cNvSpPr txBox="true"/>
          <p:nvPr/>
        </p:nvSpPr>
        <p:spPr>
          <a:xfrm rot="0">
            <a:off x="1028700" y="1905596"/>
            <a:ext cx="16230600" cy="1276350"/>
          </a:xfrm>
          <a:prstGeom prst="rect">
            <a:avLst/>
          </a:prstGeom>
        </p:spPr>
        <p:txBody>
          <a:bodyPr anchor="t" rtlCol="false" tIns="0" lIns="0" bIns="0" rIns="0">
            <a:spAutoFit/>
          </a:bodyPr>
          <a:lstStyle/>
          <a:p>
            <a:pPr algn="ctr" marL="0" indent="0" lvl="0">
              <a:lnSpc>
                <a:spcPts val="9480"/>
              </a:lnSpc>
              <a:spcBef>
                <a:spcPct val="0"/>
              </a:spcBef>
            </a:pPr>
            <a:r>
              <a:rPr lang="en-US" b="true" sz="7900" i="true" u="sng">
                <a:solidFill>
                  <a:srgbClr val="000000"/>
                </a:solidFill>
                <a:latin typeface="Migra Ultra-Bold Italics"/>
                <a:ea typeface="Migra Ultra-Bold Italics"/>
                <a:cs typeface="Migra Ultra-Bold Italics"/>
                <a:sym typeface="Migra Ultra-Bold Italics"/>
              </a:rPr>
              <a:t>Conclusion</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1EEEB"/>
        </a:solidFill>
      </p:bgPr>
    </p:bg>
    <p:spTree>
      <p:nvGrpSpPr>
        <p:cNvPr id="1" name=""/>
        <p:cNvGrpSpPr/>
        <p:nvPr/>
      </p:nvGrpSpPr>
      <p:grpSpPr>
        <a:xfrm>
          <a:off x="0" y="0"/>
          <a:ext cx="0" cy="0"/>
          <a:chOff x="0" y="0"/>
          <a:chExt cx="0" cy="0"/>
        </a:xfrm>
      </p:grpSpPr>
      <p:sp>
        <p:nvSpPr>
          <p:cNvPr name="TextBox 2" id="2"/>
          <p:cNvSpPr txBox="true"/>
          <p:nvPr/>
        </p:nvSpPr>
        <p:spPr>
          <a:xfrm rot="0">
            <a:off x="3155851" y="1520217"/>
            <a:ext cx="11667245" cy="1276350"/>
          </a:xfrm>
          <a:prstGeom prst="rect">
            <a:avLst/>
          </a:prstGeom>
        </p:spPr>
        <p:txBody>
          <a:bodyPr anchor="t" rtlCol="false" tIns="0" lIns="0" bIns="0" rIns="0">
            <a:spAutoFit/>
          </a:bodyPr>
          <a:lstStyle/>
          <a:p>
            <a:pPr algn="ctr" marL="0" indent="0" lvl="0">
              <a:lnSpc>
                <a:spcPts val="9480"/>
              </a:lnSpc>
            </a:pPr>
            <a:r>
              <a:rPr lang="en-US" b="true" sz="7900" i="true" u="sng">
                <a:solidFill>
                  <a:srgbClr val="000000"/>
                </a:solidFill>
                <a:latin typeface="Migra Ultra-Bold Italics"/>
                <a:ea typeface="Migra Ultra-Bold Italics"/>
                <a:cs typeface="Migra Ultra-Bold Italics"/>
                <a:sym typeface="Migra Ultra-Bold Italics"/>
              </a:rPr>
              <a:t>Sommaire</a:t>
            </a:r>
          </a:p>
        </p:txBody>
      </p:sp>
      <p:sp>
        <p:nvSpPr>
          <p:cNvPr name="TextBox 3" id="3"/>
          <p:cNvSpPr txBox="true"/>
          <p:nvPr/>
        </p:nvSpPr>
        <p:spPr>
          <a:xfrm rot="0">
            <a:off x="3310378" y="3106124"/>
            <a:ext cx="11667245" cy="514350"/>
          </a:xfrm>
          <a:prstGeom prst="rect">
            <a:avLst/>
          </a:prstGeom>
        </p:spPr>
        <p:txBody>
          <a:bodyPr anchor="t" rtlCol="false" tIns="0" lIns="0" bIns="0" rIns="0">
            <a:spAutoFit/>
          </a:bodyPr>
          <a:lstStyle/>
          <a:p>
            <a:pPr algn="ctr" marL="0" indent="0" lvl="0">
              <a:lnSpc>
                <a:spcPts val="3840"/>
              </a:lnSpc>
            </a:pPr>
            <a:r>
              <a:rPr lang="en-US" sz="3200">
                <a:solidFill>
                  <a:srgbClr val="452918"/>
                </a:solidFill>
                <a:latin typeface="TAN Pearl"/>
                <a:ea typeface="TAN Pearl"/>
                <a:cs typeface="TAN Pearl"/>
                <a:sym typeface="TAN Pearl"/>
              </a:rPr>
              <a:t>Table des Sections</a:t>
            </a:r>
          </a:p>
        </p:txBody>
      </p:sp>
      <p:sp>
        <p:nvSpPr>
          <p:cNvPr name="AutoShape 4" id="4"/>
          <p:cNvSpPr/>
          <p:nvPr/>
        </p:nvSpPr>
        <p:spPr>
          <a:xfrm>
            <a:off x="3310378" y="5536362"/>
            <a:ext cx="5422254" cy="0"/>
          </a:xfrm>
          <a:prstGeom prst="line">
            <a:avLst/>
          </a:prstGeom>
          <a:ln cap="rnd" w="9525">
            <a:solidFill>
              <a:srgbClr val="452918"/>
            </a:solidFill>
            <a:prstDash val="solid"/>
            <a:headEnd type="none" len="sm" w="sm"/>
            <a:tailEnd type="none" len="sm" w="sm"/>
          </a:ln>
        </p:spPr>
      </p:sp>
      <p:sp>
        <p:nvSpPr>
          <p:cNvPr name="TextBox 5" id="5"/>
          <p:cNvSpPr txBox="true"/>
          <p:nvPr/>
        </p:nvSpPr>
        <p:spPr>
          <a:xfrm rot="0">
            <a:off x="3310378" y="4910876"/>
            <a:ext cx="5422254" cy="467360"/>
          </a:xfrm>
          <a:prstGeom prst="rect">
            <a:avLst/>
          </a:prstGeom>
        </p:spPr>
        <p:txBody>
          <a:bodyPr anchor="t" rtlCol="false" tIns="0" lIns="0" bIns="0" rIns="0">
            <a:spAutoFit/>
          </a:bodyPr>
          <a:lstStyle/>
          <a:p>
            <a:pPr algn="ctr">
              <a:lnSpc>
                <a:spcPts val="3640"/>
              </a:lnSpc>
            </a:pPr>
            <a:r>
              <a:rPr lang="en-US" sz="2600" spc="33">
                <a:solidFill>
                  <a:srgbClr val="452918"/>
                </a:solidFill>
                <a:latin typeface="TAN Pearl"/>
                <a:ea typeface="TAN Pearl"/>
                <a:cs typeface="TAN Pearl"/>
                <a:sym typeface="TAN Pearl"/>
              </a:rPr>
              <a:t>Introduction</a:t>
            </a:r>
          </a:p>
        </p:txBody>
      </p:sp>
      <p:sp>
        <p:nvSpPr>
          <p:cNvPr name="AutoShape 6" id="6"/>
          <p:cNvSpPr/>
          <p:nvPr/>
        </p:nvSpPr>
        <p:spPr>
          <a:xfrm>
            <a:off x="3310378" y="6807682"/>
            <a:ext cx="5422254" cy="0"/>
          </a:xfrm>
          <a:prstGeom prst="line">
            <a:avLst/>
          </a:prstGeom>
          <a:ln cap="rnd" w="9525">
            <a:solidFill>
              <a:srgbClr val="452918"/>
            </a:solidFill>
            <a:prstDash val="solid"/>
            <a:headEnd type="none" len="sm" w="sm"/>
            <a:tailEnd type="none" len="sm" w="sm"/>
          </a:ln>
        </p:spPr>
      </p:sp>
      <p:sp>
        <p:nvSpPr>
          <p:cNvPr name="TextBox 7" id="7"/>
          <p:cNvSpPr txBox="true"/>
          <p:nvPr/>
        </p:nvSpPr>
        <p:spPr>
          <a:xfrm rot="0">
            <a:off x="3310378" y="6182196"/>
            <a:ext cx="5422254" cy="467360"/>
          </a:xfrm>
          <a:prstGeom prst="rect">
            <a:avLst/>
          </a:prstGeom>
        </p:spPr>
        <p:txBody>
          <a:bodyPr anchor="t" rtlCol="false" tIns="0" lIns="0" bIns="0" rIns="0">
            <a:spAutoFit/>
          </a:bodyPr>
          <a:lstStyle/>
          <a:p>
            <a:pPr algn="ctr">
              <a:lnSpc>
                <a:spcPts val="3640"/>
              </a:lnSpc>
            </a:pPr>
            <a:r>
              <a:rPr lang="en-US" sz="2600" spc="33">
                <a:solidFill>
                  <a:srgbClr val="452918"/>
                </a:solidFill>
                <a:latin typeface="TAN Pearl"/>
                <a:ea typeface="TAN Pearl"/>
                <a:cs typeface="TAN Pearl"/>
                <a:sym typeface="TAN Pearl"/>
              </a:rPr>
              <a:t>Sommaire</a:t>
            </a:r>
          </a:p>
        </p:txBody>
      </p:sp>
      <p:sp>
        <p:nvSpPr>
          <p:cNvPr name="AutoShape 8" id="8"/>
          <p:cNvSpPr/>
          <p:nvPr/>
        </p:nvSpPr>
        <p:spPr>
          <a:xfrm>
            <a:off x="3310378" y="8079003"/>
            <a:ext cx="5422254" cy="0"/>
          </a:xfrm>
          <a:prstGeom prst="line">
            <a:avLst/>
          </a:prstGeom>
          <a:ln cap="rnd" w="9525">
            <a:solidFill>
              <a:srgbClr val="452918"/>
            </a:solidFill>
            <a:prstDash val="solid"/>
            <a:headEnd type="none" len="sm" w="sm"/>
            <a:tailEnd type="none" len="sm" w="sm"/>
          </a:ln>
        </p:spPr>
      </p:sp>
      <p:sp>
        <p:nvSpPr>
          <p:cNvPr name="TextBox 9" id="9"/>
          <p:cNvSpPr txBox="true"/>
          <p:nvPr/>
        </p:nvSpPr>
        <p:spPr>
          <a:xfrm rot="0">
            <a:off x="3310378" y="7453517"/>
            <a:ext cx="5422254" cy="467360"/>
          </a:xfrm>
          <a:prstGeom prst="rect">
            <a:avLst/>
          </a:prstGeom>
        </p:spPr>
        <p:txBody>
          <a:bodyPr anchor="t" rtlCol="false" tIns="0" lIns="0" bIns="0" rIns="0">
            <a:spAutoFit/>
          </a:bodyPr>
          <a:lstStyle/>
          <a:p>
            <a:pPr algn="ctr">
              <a:lnSpc>
                <a:spcPts val="3640"/>
              </a:lnSpc>
            </a:pPr>
            <a:r>
              <a:rPr lang="en-US" sz="2600" spc="33">
                <a:solidFill>
                  <a:srgbClr val="452918"/>
                </a:solidFill>
                <a:latin typeface="TAN Pearl"/>
                <a:ea typeface="TAN Pearl"/>
                <a:cs typeface="TAN Pearl"/>
                <a:sym typeface="TAN Pearl"/>
              </a:rPr>
              <a:t>Objectifs et buts</a:t>
            </a:r>
          </a:p>
        </p:txBody>
      </p:sp>
      <p:sp>
        <p:nvSpPr>
          <p:cNvPr name="AutoShape 10" id="10"/>
          <p:cNvSpPr/>
          <p:nvPr/>
        </p:nvSpPr>
        <p:spPr>
          <a:xfrm>
            <a:off x="9555368" y="5536362"/>
            <a:ext cx="5422254" cy="0"/>
          </a:xfrm>
          <a:prstGeom prst="line">
            <a:avLst/>
          </a:prstGeom>
          <a:ln cap="rnd" w="9525">
            <a:solidFill>
              <a:srgbClr val="452918"/>
            </a:solidFill>
            <a:prstDash val="solid"/>
            <a:headEnd type="none" len="sm" w="sm"/>
            <a:tailEnd type="none" len="sm" w="sm"/>
          </a:ln>
        </p:spPr>
      </p:sp>
      <p:sp>
        <p:nvSpPr>
          <p:cNvPr name="TextBox 11" id="11"/>
          <p:cNvSpPr txBox="true"/>
          <p:nvPr/>
        </p:nvSpPr>
        <p:spPr>
          <a:xfrm rot="0">
            <a:off x="9555368" y="4910876"/>
            <a:ext cx="5422254" cy="467360"/>
          </a:xfrm>
          <a:prstGeom prst="rect">
            <a:avLst/>
          </a:prstGeom>
        </p:spPr>
        <p:txBody>
          <a:bodyPr anchor="t" rtlCol="false" tIns="0" lIns="0" bIns="0" rIns="0">
            <a:spAutoFit/>
          </a:bodyPr>
          <a:lstStyle/>
          <a:p>
            <a:pPr algn="ctr" marL="0" indent="0" lvl="0">
              <a:lnSpc>
                <a:spcPts val="3640"/>
              </a:lnSpc>
            </a:pPr>
            <a:r>
              <a:rPr lang="en-US" sz="2600" spc="33">
                <a:solidFill>
                  <a:srgbClr val="452918"/>
                </a:solidFill>
                <a:latin typeface="TAN Pearl"/>
                <a:ea typeface="TAN Pearl"/>
                <a:cs typeface="TAN Pearl"/>
                <a:sym typeface="TAN Pearl"/>
              </a:rPr>
              <a:t>Démonstartions</a:t>
            </a:r>
          </a:p>
        </p:txBody>
      </p:sp>
      <p:sp>
        <p:nvSpPr>
          <p:cNvPr name="AutoShape 12" id="12"/>
          <p:cNvSpPr/>
          <p:nvPr/>
        </p:nvSpPr>
        <p:spPr>
          <a:xfrm>
            <a:off x="9555368" y="6807682"/>
            <a:ext cx="5422254" cy="0"/>
          </a:xfrm>
          <a:prstGeom prst="line">
            <a:avLst/>
          </a:prstGeom>
          <a:ln cap="rnd" w="9525">
            <a:solidFill>
              <a:srgbClr val="452918"/>
            </a:solidFill>
            <a:prstDash val="solid"/>
            <a:headEnd type="none" len="sm" w="sm"/>
            <a:tailEnd type="none" len="sm" w="sm"/>
          </a:ln>
        </p:spPr>
      </p:sp>
      <p:sp>
        <p:nvSpPr>
          <p:cNvPr name="TextBox 13" id="13"/>
          <p:cNvSpPr txBox="true"/>
          <p:nvPr/>
        </p:nvSpPr>
        <p:spPr>
          <a:xfrm rot="0">
            <a:off x="9555368" y="6182196"/>
            <a:ext cx="5422254" cy="467360"/>
          </a:xfrm>
          <a:prstGeom prst="rect">
            <a:avLst/>
          </a:prstGeom>
        </p:spPr>
        <p:txBody>
          <a:bodyPr anchor="t" rtlCol="false" tIns="0" lIns="0" bIns="0" rIns="0">
            <a:spAutoFit/>
          </a:bodyPr>
          <a:lstStyle/>
          <a:p>
            <a:pPr algn="ctr">
              <a:lnSpc>
                <a:spcPts val="3640"/>
              </a:lnSpc>
            </a:pPr>
            <a:r>
              <a:rPr lang="en-US" sz="2600" spc="33">
                <a:solidFill>
                  <a:srgbClr val="452918"/>
                </a:solidFill>
                <a:latin typeface="TAN Pearl"/>
                <a:ea typeface="TAN Pearl"/>
                <a:cs typeface="TAN Pearl"/>
                <a:sym typeface="TAN Pearl"/>
              </a:rPr>
              <a:t>Résultats</a:t>
            </a:r>
          </a:p>
        </p:txBody>
      </p:sp>
      <p:sp>
        <p:nvSpPr>
          <p:cNvPr name="AutoShape 14" id="14"/>
          <p:cNvSpPr/>
          <p:nvPr/>
        </p:nvSpPr>
        <p:spPr>
          <a:xfrm>
            <a:off x="9555368" y="8079003"/>
            <a:ext cx="5422254" cy="0"/>
          </a:xfrm>
          <a:prstGeom prst="line">
            <a:avLst/>
          </a:prstGeom>
          <a:ln cap="rnd" w="9525">
            <a:solidFill>
              <a:srgbClr val="452918"/>
            </a:solidFill>
            <a:prstDash val="solid"/>
            <a:headEnd type="none" len="sm" w="sm"/>
            <a:tailEnd type="none" len="sm" w="sm"/>
          </a:ln>
        </p:spPr>
      </p:sp>
      <p:sp>
        <p:nvSpPr>
          <p:cNvPr name="TextBox 15" id="15"/>
          <p:cNvSpPr txBox="true"/>
          <p:nvPr/>
        </p:nvSpPr>
        <p:spPr>
          <a:xfrm rot="0">
            <a:off x="9555368" y="7453517"/>
            <a:ext cx="5422254" cy="467360"/>
          </a:xfrm>
          <a:prstGeom prst="rect">
            <a:avLst/>
          </a:prstGeom>
        </p:spPr>
        <p:txBody>
          <a:bodyPr anchor="t" rtlCol="false" tIns="0" lIns="0" bIns="0" rIns="0">
            <a:spAutoFit/>
          </a:bodyPr>
          <a:lstStyle/>
          <a:p>
            <a:pPr algn="ctr" marL="0" indent="0" lvl="0">
              <a:lnSpc>
                <a:spcPts val="3640"/>
              </a:lnSpc>
            </a:pPr>
            <a:r>
              <a:rPr lang="en-US" sz="2600" spc="33">
                <a:solidFill>
                  <a:srgbClr val="452918"/>
                </a:solidFill>
                <a:latin typeface="TAN Pearl"/>
                <a:ea typeface="TAN Pearl"/>
                <a:cs typeface="TAN Pearl"/>
                <a:sym typeface="TAN Pearl"/>
              </a:rPr>
              <a:t>Conclusion</a:t>
            </a:r>
          </a:p>
        </p:txBody>
      </p:sp>
      <p:sp>
        <p:nvSpPr>
          <p:cNvPr name="TextBox 16" id="16"/>
          <p:cNvSpPr txBox="true"/>
          <p:nvPr/>
        </p:nvSpPr>
        <p:spPr>
          <a:xfrm rot="0">
            <a:off x="2932322" y="4755474"/>
            <a:ext cx="1459997" cy="671277"/>
          </a:xfrm>
          <a:prstGeom prst="rect">
            <a:avLst/>
          </a:prstGeom>
        </p:spPr>
        <p:txBody>
          <a:bodyPr anchor="t" rtlCol="false" tIns="0" lIns="0" bIns="0" rIns="0">
            <a:spAutoFit/>
          </a:bodyPr>
          <a:lstStyle/>
          <a:p>
            <a:pPr algn="ctr">
              <a:lnSpc>
                <a:spcPts val="5271"/>
              </a:lnSpc>
            </a:pPr>
            <a:r>
              <a:rPr lang="en-US" sz="3765" spc="48">
                <a:solidFill>
                  <a:srgbClr val="452918"/>
                </a:solidFill>
                <a:latin typeface="TAN Pearl"/>
                <a:ea typeface="TAN Pearl"/>
                <a:cs typeface="TAN Pearl"/>
                <a:sym typeface="TAN Pearl"/>
              </a:rPr>
              <a:t>1.</a:t>
            </a:r>
          </a:p>
        </p:txBody>
      </p:sp>
      <p:sp>
        <p:nvSpPr>
          <p:cNvPr name="TextBox 17" id="17"/>
          <p:cNvSpPr txBox="true"/>
          <p:nvPr/>
        </p:nvSpPr>
        <p:spPr>
          <a:xfrm rot="0">
            <a:off x="2932322" y="6013246"/>
            <a:ext cx="1459997" cy="671277"/>
          </a:xfrm>
          <a:prstGeom prst="rect">
            <a:avLst/>
          </a:prstGeom>
        </p:spPr>
        <p:txBody>
          <a:bodyPr anchor="t" rtlCol="false" tIns="0" lIns="0" bIns="0" rIns="0">
            <a:spAutoFit/>
          </a:bodyPr>
          <a:lstStyle/>
          <a:p>
            <a:pPr algn="ctr">
              <a:lnSpc>
                <a:spcPts val="5271"/>
              </a:lnSpc>
            </a:pPr>
            <a:r>
              <a:rPr lang="en-US" sz="3765" spc="48">
                <a:solidFill>
                  <a:srgbClr val="452918"/>
                </a:solidFill>
                <a:latin typeface="TAN Pearl"/>
                <a:ea typeface="TAN Pearl"/>
                <a:cs typeface="TAN Pearl"/>
                <a:sym typeface="TAN Pearl"/>
              </a:rPr>
              <a:t>2.</a:t>
            </a:r>
          </a:p>
        </p:txBody>
      </p:sp>
      <p:sp>
        <p:nvSpPr>
          <p:cNvPr name="TextBox 18" id="18"/>
          <p:cNvSpPr txBox="true"/>
          <p:nvPr/>
        </p:nvSpPr>
        <p:spPr>
          <a:xfrm rot="0">
            <a:off x="2932322" y="7288695"/>
            <a:ext cx="1459997" cy="671277"/>
          </a:xfrm>
          <a:prstGeom prst="rect">
            <a:avLst/>
          </a:prstGeom>
        </p:spPr>
        <p:txBody>
          <a:bodyPr anchor="t" rtlCol="false" tIns="0" lIns="0" bIns="0" rIns="0">
            <a:spAutoFit/>
          </a:bodyPr>
          <a:lstStyle/>
          <a:p>
            <a:pPr algn="ctr">
              <a:lnSpc>
                <a:spcPts val="5271"/>
              </a:lnSpc>
            </a:pPr>
            <a:r>
              <a:rPr lang="en-US" sz="3765" spc="48">
                <a:solidFill>
                  <a:srgbClr val="452918"/>
                </a:solidFill>
                <a:latin typeface="TAN Pearl"/>
                <a:ea typeface="TAN Pearl"/>
                <a:cs typeface="TAN Pearl"/>
                <a:sym typeface="TAN Pearl"/>
              </a:rPr>
              <a:t>3.</a:t>
            </a:r>
          </a:p>
        </p:txBody>
      </p:sp>
      <p:sp>
        <p:nvSpPr>
          <p:cNvPr name="TextBox 19" id="19"/>
          <p:cNvSpPr txBox="true"/>
          <p:nvPr/>
        </p:nvSpPr>
        <p:spPr>
          <a:xfrm rot="0">
            <a:off x="9144000" y="4755474"/>
            <a:ext cx="1459997" cy="671277"/>
          </a:xfrm>
          <a:prstGeom prst="rect">
            <a:avLst/>
          </a:prstGeom>
        </p:spPr>
        <p:txBody>
          <a:bodyPr anchor="t" rtlCol="false" tIns="0" lIns="0" bIns="0" rIns="0">
            <a:spAutoFit/>
          </a:bodyPr>
          <a:lstStyle/>
          <a:p>
            <a:pPr algn="ctr">
              <a:lnSpc>
                <a:spcPts val="5271"/>
              </a:lnSpc>
            </a:pPr>
            <a:r>
              <a:rPr lang="en-US" sz="3765" spc="48">
                <a:solidFill>
                  <a:srgbClr val="452918"/>
                </a:solidFill>
                <a:latin typeface="TAN Pearl"/>
                <a:ea typeface="TAN Pearl"/>
                <a:cs typeface="TAN Pearl"/>
                <a:sym typeface="TAN Pearl"/>
              </a:rPr>
              <a:t>4.</a:t>
            </a:r>
          </a:p>
        </p:txBody>
      </p:sp>
      <p:sp>
        <p:nvSpPr>
          <p:cNvPr name="TextBox 20" id="20"/>
          <p:cNvSpPr txBox="true"/>
          <p:nvPr/>
        </p:nvSpPr>
        <p:spPr>
          <a:xfrm rot="0">
            <a:off x="9144000" y="6013246"/>
            <a:ext cx="1459997" cy="671277"/>
          </a:xfrm>
          <a:prstGeom prst="rect">
            <a:avLst/>
          </a:prstGeom>
        </p:spPr>
        <p:txBody>
          <a:bodyPr anchor="t" rtlCol="false" tIns="0" lIns="0" bIns="0" rIns="0">
            <a:spAutoFit/>
          </a:bodyPr>
          <a:lstStyle/>
          <a:p>
            <a:pPr algn="ctr">
              <a:lnSpc>
                <a:spcPts val="5271"/>
              </a:lnSpc>
            </a:pPr>
            <a:r>
              <a:rPr lang="en-US" sz="3765" spc="48">
                <a:solidFill>
                  <a:srgbClr val="452918"/>
                </a:solidFill>
                <a:latin typeface="TAN Pearl"/>
                <a:ea typeface="TAN Pearl"/>
                <a:cs typeface="TAN Pearl"/>
                <a:sym typeface="TAN Pearl"/>
              </a:rPr>
              <a:t>5.</a:t>
            </a:r>
          </a:p>
        </p:txBody>
      </p:sp>
      <p:sp>
        <p:nvSpPr>
          <p:cNvPr name="TextBox 21" id="21"/>
          <p:cNvSpPr txBox="true"/>
          <p:nvPr/>
        </p:nvSpPr>
        <p:spPr>
          <a:xfrm rot="0">
            <a:off x="9144000" y="7288695"/>
            <a:ext cx="1459997" cy="671277"/>
          </a:xfrm>
          <a:prstGeom prst="rect">
            <a:avLst/>
          </a:prstGeom>
        </p:spPr>
        <p:txBody>
          <a:bodyPr anchor="t" rtlCol="false" tIns="0" lIns="0" bIns="0" rIns="0">
            <a:spAutoFit/>
          </a:bodyPr>
          <a:lstStyle/>
          <a:p>
            <a:pPr algn="ctr">
              <a:lnSpc>
                <a:spcPts val="5271"/>
              </a:lnSpc>
            </a:pPr>
            <a:r>
              <a:rPr lang="en-US" sz="3765" spc="48">
                <a:solidFill>
                  <a:srgbClr val="452918"/>
                </a:solidFill>
                <a:latin typeface="TAN Pearl"/>
                <a:ea typeface="TAN Pearl"/>
                <a:cs typeface="TAN Pearl"/>
                <a:sym typeface="TAN Pearl"/>
              </a:rPr>
              <a:t>6.</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F1EEEB"/>
        </a:solidFill>
      </p:bgPr>
    </p:bg>
    <p:spTree>
      <p:nvGrpSpPr>
        <p:cNvPr id="1" name=""/>
        <p:cNvGrpSpPr/>
        <p:nvPr/>
      </p:nvGrpSpPr>
      <p:grpSpPr>
        <a:xfrm>
          <a:off x="0" y="0"/>
          <a:ext cx="0" cy="0"/>
          <a:chOff x="0" y="0"/>
          <a:chExt cx="0" cy="0"/>
        </a:xfrm>
      </p:grpSpPr>
      <p:sp>
        <p:nvSpPr>
          <p:cNvPr name="TextBox 2" id="2"/>
          <p:cNvSpPr txBox="true"/>
          <p:nvPr/>
        </p:nvSpPr>
        <p:spPr>
          <a:xfrm rot="0">
            <a:off x="4527117" y="4027931"/>
            <a:ext cx="9233767" cy="3078863"/>
          </a:xfrm>
          <a:prstGeom prst="rect">
            <a:avLst/>
          </a:prstGeom>
        </p:spPr>
        <p:txBody>
          <a:bodyPr anchor="t" rtlCol="false" tIns="0" lIns="0" bIns="0" rIns="0">
            <a:spAutoFit/>
          </a:bodyPr>
          <a:lstStyle/>
          <a:p>
            <a:pPr algn="ctr" marL="0" indent="0" lvl="0">
              <a:lnSpc>
                <a:spcPts val="11022"/>
              </a:lnSpc>
              <a:spcBef>
                <a:spcPct val="0"/>
              </a:spcBef>
            </a:pPr>
            <a:r>
              <a:rPr lang="en-US" sz="16700" spc="217">
                <a:solidFill>
                  <a:srgbClr val="73655C"/>
                </a:solidFill>
                <a:latin typeface="Sloop Script Pro"/>
                <a:ea typeface="Sloop Script Pro"/>
                <a:cs typeface="Sloop Script Pro"/>
                <a:sym typeface="Sloop Script Pro"/>
              </a:rPr>
              <a:t>Merci pour votre attention !</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4F5F5"/>
        </a:solidFill>
      </p:bgPr>
    </p:bg>
    <p:spTree>
      <p:nvGrpSpPr>
        <p:cNvPr id="1" name=""/>
        <p:cNvGrpSpPr/>
        <p:nvPr/>
      </p:nvGrpSpPr>
      <p:grpSpPr>
        <a:xfrm>
          <a:off x="0" y="0"/>
          <a:ext cx="0" cy="0"/>
          <a:chOff x="0" y="0"/>
          <a:chExt cx="0" cy="0"/>
        </a:xfrm>
      </p:grpSpPr>
      <p:sp>
        <p:nvSpPr>
          <p:cNvPr name="TextBox 2" id="2"/>
          <p:cNvSpPr txBox="true"/>
          <p:nvPr/>
        </p:nvSpPr>
        <p:spPr>
          <a:xfrm rot="0">
            <a:off x="1925004" y="3646172"/>
            <a:ext cx="14437993" cy="3699507"/>
          </a:xfrm>
          <a:prstGeom prst="rect">
            <a:avLst/>
          </a:prstGeom>
        </p:spPr>
        <p:txBody>
          <a:bodyPr anchor="t" rtlCol="false" tIns="0" lIns="0" bIns="0" rIns="0">
            <a:spAutoFit/>
          </a:bodyPr>
          <a:lstStyle/>
          <a:p>
            <a:pPr algn="ctr">
              <a:lnSpc>
                <a:spcPts val="2940"/>
              </a:lnSpc>
            </a:pPr>
            <a:r>
              <a:rPr lang="en-US" sz="2100">
                <a:solidFill>
                  <a:srgbClr val="000000"/>
                </a:solidFill>
                <a:latin typeface="Open Sans"/>
                <a:ea typeface="Open Sans"/>
                <a:cs typeface="Open Sans"/>
                <a:sym typeface="Open Sans"/>
              </a:rPr>
              <a:t>La gestion aérienne est un élément fondamental de l’industrie du transport aérien. Elle regroupe l’ensemble des processus permettant de planifier, organiser et superviser les opérations liées aux vols. Qu’il s’agisse de gérer les horaires, de suivre les disponibilités de sièges ou de mettre à jour les informations de vol, une gestion aérienne efficace est cruciale pour garantir la sécurité, la ponctualité et la satisfaction des passagers.</a:t>
            </a:r>
          </a:p>
          <a:p>
            <a:pPr algn="ctr">
              <a:lnSpc>
                <a:spcPts val="2940"/>
              </a:lnSpc>
            </a:pPr>
          </a:p>
          <a:p>
            <a:pPr algn="ctr">
              <a:lnSpc>
                <a:spcPts val="2940"/>
              </a:lnSpc>
            </a:pPr>
            <a:r>
              <a:rPr lang="en-US" sz="2100">
                <a:solidFill>
                  <a:srgbClr val="000000"/>
                </a:solidFill>
                <a:latin typeface="Open Sans"/>
                <a:ea typeface="Open Sans"/>
                <a:cs typeface="Open Sans"/>
                <a:sym typeface="Open Sans"/>
              </a:rPr>
              <a:t>Ce projet de gestion aérienne vise à fournir une solution numérique complète pour les opérateurs aériens, leur permettant de gérer facilement leurs vols. Les principales fonctions incluent l’ajout, la modification et la suppression de vols, l’affichage et la recherche de vols, ainsi que la vérification des disponibilités de sièges. Grâce à cette solution, les compagnies aériennes peuvent optimiser leurs opérations tout en offrant une expérience fluide aux passagers.</a:t>
            </a:r>
          </a:p>
        </p:txBody>
      </p:sp>
      <p:sp>
        <p:nvSpPr>
          <p:cNvPr name="TextBox 3" id="3"/>
          <p:cNvSpPr txBox="true"/>
          <p:nvPr/>
        </p:nvSpPr>
        <p:spPr>
          <a:xfrm rot="0">
            <a:off x="14150947" y="9601200"/>
            <a:ext cx="2486844" cy="314959"/>
          </a:xfrm>
          <a:prstGeom prst="rect">
            <a:avLst/>
          </a:prstGeom>
        </p:spPr>
        <p:txBody>
          <a:bodyPr anchor="t" rtlCol="false" tIns="0" lIns="0" bIns="0" rIns="0">
            <a:spAutoFit/>
          </a:bodyPr>
          <a:lstStyle/>
          <a:p>
            <a:pPr algn="r">
              <a:lnSpc>
                <a:spcPts val="2590"/>
              </a:lnSpc>
            </a:pPr>
            <a:r>
              <a:rPr lang="en-US" sz="1850">
                <a:solidFill>
                  <a:srgbClr val="000000"/>
                </a:solidFill>
                <a:latin typeface="Beautifully Delicious Sans"/>
                <a:ea typeface="Beautifully Delicious Sans"/>
                <a:cs typeface="Beautifully Delicious Sans"/>
                <a:sym typeface="Beautifully Delicious Sans"/>
              </a:rPr>
              <a:t>2025</a:t>
            </a:r>
          </a:p>
        </p:txBody>
      </p:sp>
      <p:sp>
        <p:nvSpPr>
          <p:cNvPr name="TextBox 4" id="4"/>
          <p:cNvSpPr txBox="true"/>
          <p:nvPr/>
        </p:nvSpPr>
        <p:spPr>
          <a:xfrm rot="0">
            <a:off x="6861203" y="9601200"/>
            <a:ext cx="4565594" cy="314959"/>
          </a:xfrm>
          <a:prstGeom prst="rect">
            <a:avLst/>
          </a:prstGeom>
        </p:spPr>
        <p:txBody>
          <a:bodyPr anchor="t" rtlCol="false" tIns="0" lIns="0" bIns="0" rIns="0">
            <a:spAutoFit/>
          </a:bodyPr>
          <a:lstStyle/>
          <a:p>
            <a:pPr algn="ctr">
              <a:lnSpc>
                <a:spcPts val="2590"/>
              </a:lnSpc>
            </a:pPr>
            <a:r>
              <a:rPr lang="en-US" sz="1850">
                <a:solidFill>
                  <a:srgbClr val="000000"/>
                </a:solidFill>
                <a:latin typeface="Beautifully Delicious Sans"/>
                <a:ea typeface="Beautifully Delicious Sans"/>
                <a:cs typeface="Beautifully Delicious Sans"/>
                <a:sym typeface="Beautifully Delicious Sans"/>
              </a:rPr>
              <a:t>PRÉSENTATION CLAIRE</a:t>
            </a:r>
          </a:p>
        </p:txBody>
      </p:sp>
      <p:sp>
        <p:nvSpPr>
          <p:cNvPr name="AutoShape 5" id="5"/>
          <p:cNvSpPr/>
          <p:nvPr/>
        </p:nvSpPr>
        <p:spPr>
          <a:xfrm>
            <a:off x="0" y="1023938"/>
            <a:ext cx="18288000" cy="0"/>
          </a:xfrm>
          <a:prstGeom prst="line">
            <a:avLst/>
          </a:prstGeom>
          <a:ln cap="flat" w="9525">
            <a:solidFill>
              <a:srgbClr val="6B6E50"/>
            </a:solidFill>
            <a:prstDash val="solid"/>
            <a:headEnd type="none" len="sm" w="sm"/>
            <a:tailEnd type="none" len="sm" w="sm"/>
          </a:ln>
        </p:spPr>
      </p:sp>
      <p:sp>
        <p:nvSpPr>
          <p:cNvPr name="AutoShape 6" id="6"/>
          <p:cNvSpPr/>
          <p:nvPr/>
        </p:nvSpPr>
        <p:spPr>
          <a:xfrm flipV="true">
            <a:off x="17264062" y="-6559551"/>
            <a:ext cx="0" cy="18288000"/>
          </a:xfrm>
          <a:prstGeom prst="line">
            <a:avLst/>
          </a:prstGeom>
          <a:ln cap="flat" w="9525">
            <a:solidFill>
              <a:srgbClr val="6B6E50"/>
            </a:solidFill>
            <a:prstDash val="solid"/>
            <a:headEnd type="none" len="sm" w="sm"/>
            <a:tailEnd type="none" len="sm" w="sm"/>
          </a:ln>
        </p:spPr>
      </p:sp>
      <p:sp>
        <p:nvSpPr>
          <p:cNvPr name="AutoShape 7" id="7"/>
          <p:cNvSpPr/>
          <p:nvPr/>
        </p:nvSpPr>
        <p:spPr>
          <a:xfrm flipV="true">
            <a:off x="1023938" y="-6559551"/>
            <a:ext cx="0" cy="18288000"/>
          </a:xfrm>
          <a:prstGeom prst="line">
            <a:avLst/>
          </a:prstGeom>
          <a:ln cap="flat" w="9525">
            <a:solidFill>
              <a:srgbClr val="6B6E50"/>
            </a:solidFill>
            <a:prstDash val="solid"/>
            <a:headEnd type="none" len="sm" w="sm"/>
            <a:tailEnd type="none" len="sm" w="sm"/>
          </a:ln>
        </p:spPr>
      </p:sp>
      <p:sp>
        <p:nvSpPr>
          <p:cNvPr name="AutoShape 8" id="8"/>
          <p:cNvSpPr/>
          <p:nvPr/>
        </p:nvSpPr>
        <p:spPr>
          <a:xfrm>
            <a:off x="0" y="9263062"/>
            <a:ext cx="18288000" cy="0"/>
          </a:xfrm>
          <a:prstGeom prst="line">
            <a:avLst/>
          </a:prstGeom>
          <a:ln cap="flat" w="9525">
            <a:solidFill>
              <a:srgbClr val="6B6E50"/>
            </a:solidFill>
            <a:prstDash val="solid"/>
            <a:headEnd type="none" len="sm" w="sm"/>
            <a:tailEnd type="none" len="sm" w="sm"/>
          </a:ln>
        </p:spPr>
      </p:sp>
      <p:sp>
        <p:nvSpPr>
          <p:cNvPr name="TextBox 9" id="9"/>
          <p:cNvSpPr txBox="true"/>
          <p:nvPr/>
        </p:nvSpPr>
        <p:spPr>
          <a:xfrm rot="0">
            <a:off x="1028700" y="1552391"/>
            <a:ext cx="16230600" cy="1276350"/>
          </a:xfrm>
          <a:prstGeom prst="rect">
            <a:avLst/>
          </a:prstGeom>
        </p:spPr>
        <p:txBody>
          <a:bodyPr anchor="t" rtlCol="false" tIns="0" lIns="0" bIns="0" rIns="0">
            <a:spAutoFit/>
          </a:bodyPr>
          <a:lstStyle/>
          <a:p>
            <a:pPr algn="ctr" marL="0" indent="0" lvl="0">
              <a:lnSpc>
                <a:spcPts val="9480"/>
              </a:lnSpc>
              <a:spcBef>
                <a:spcPct val="0"/>
              </a:spcBef>
            </a:pPr>
            <a:r>
              <a:rPr lang="en-US" b="true" sz="7900" i="true" u="sng">
                <a:solidFill>
                  <a:srgbClr val="000000"/>
                </a:solidFill>
                <a:latin typeface="Migra Ultra-Bold Italics"/>
                <a:ea typeface="Migra Ultra-Bold Italics"/>
                <a:cs typeface="Migra Ultra-Bold Italics"/>
                <a:sym typeface="Migra Ultra-Bold Italics"/>
              </a:rPr>
              <a:t>Introduction</a:t>
            </a:r>
          </a:p>
        </p:txBody>
      </p:sp>
    </p:spTree>
  </p:cSld>
  <p:clrMapOvr>
    <a:masterClrMapping/>
  </p:clrMapOvr>
</p:sld>
</file>

<file path=ppt/slides/slide4.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259362" y="1236609"/>
            <a:ext cx="9233767" cy="875155"/>
          </a:xfrm>
          <a:prstGeom prst="rect">
            <a:avLst/>
          </a:prstGeom>
        </p:spPr>
        <p:txBody>
          <a:bodyPr anchor="t" rtlCol="false" tIns="0" lIns="0" bIns="0" rIns="0">
            <a:spAutoFit/>
          </a:bodyPr>
          <a:lstStyle/>
          <a:p>
            <a:pPr algn="ctr">
              <a:lnSpc>
                <a:spcPts val="5213"/>
              </a:lnSpc>
            </a:pPr>
            <a:r>
              <a:rPr lang="en-US" b="true" sz="7899" i="true" spc="102" u="sng">
                <a:solidFill>
                  <a:srgbClr val="E6DDDA"/>
                </a:solidFill>
                <a:latin typeface="Migra Ultra-Bold Italics"/>
                <a:ea typeface="Migra Ultra-Bold Italics"/>
                <a:cs typeface="Migra Ultra-Bold Italics"/>
                <a:sym typeface="Migra Ultra-Bold Italics"/>
              </a:rPr>
              <a:t>Objectifs </a:t>
            </a:r>
          </a:p>
        </p:txBody>
      </p:sp>
      <p:sp>
        <p:nvSpPr>
          <p:cNvPr name="TextBox 3" id="3"/>
          <p:cNvSpPr txBox="true"/>
          <p:nvPr/>
        </p:nvSpPr>
        <p:spPr>
          <a:xfrm rot="0">
            <a:off x="9409646" y="2387990"/>
            <a:ext cx="3498267" cy="887121"/>
          </a:xfrm>
          <a:prstGeom prst="rect">
            <a:avLst/>
          </a:prstGeom>
        </p:spPr>
        <p:txBody>
          <a:bodyPr anchor="t" rtlCol="false" tIns="0" lIns="0" bIns="0" rIns="0">
            <a:spAutoFit/>
          </a:bodyPr>
          <a:lstStyle/>
          <a:p>
            <a:pPr algn="ctr">
              <a:lnSpc>
                <a:spcPts val="3220"/>
              </a:lnSpc>
            </a:pPr>
            <a:r>
              <a:rPr lang="en-US" sz="4880" spc="63">
                <a:solidFill>
                  <a:srgbClr val="E6DDDA"/>
                </a:solidFill>
                <a:latin typeface="Sloop Script Pro"/>
                <a:ea typeface="Sloop Script Pro"/>
                <a:cs typeface="Sloop Script Pro"/>
                <a:sym typeface="Sloop Script Pro"/>
              </a:rPr>
              <a:t>Objectifs de la gestion aérienne</a:t>
            </a:r>
          </a:p>
        </p:txBody>
      </p:sp>
      <p:sp>
        <p:nvSpPr>
          <p:cNvPr name="AutoShape 4" id="4"/>
          <p:cNvSpPr/>
          <p:nvPr/>
        </p:nvSpPr>
        <p:spPr>
          <a:xfrm flipH="true" flipV="true">
            <a:off x="864193" y="5653995"/>
            <a:ext cx="16559615" cy="9718"/>
          </a:xfrm>
          <a:prstGeom prst="line">
            <a:avLst/>
          </a:prstGeom>
          <a:ln cap="flat" w="66675">
            <a:solidFill>
              <a:srgbClr val="FFFFFF"/>
            </a:solidFill>
            <a:prstDash val="solid"/>
            <a:headEnd type="none" len="sm" w="sm"/>
            <a:tailEnd type="none" len="sm" w="sm"/>
          </a:ln>
        </p:spPr>
      </p:sp>
      <p:grpSp>
        <p:nvGrpSpPr>
          <p:cNvPr name="Group 5" id="5"/>
          <p:cNvGrpSpPr/>
          <p:nvPr/>
        </p:nvGrpSpPr>
        <p:grpSpPr>
          <a:xfrm rot="-10800000">
            <a:off x="15008658" y="5520267"/>
            <a:ext cx="296610" cy="29661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7" id="7"/>
          <p:cNvGrpSpPr/>
          <p:nvPr/>
        </p:nvGrpSpPr>
        <p:grpSpPr>
          <a:xfrm rot="-10800000">
            <a:off x="10927339" y="5520267"/>
            <a:ext cx="296610" cy="29661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9" id="9"/>
          <p:cNvGrpSpPr/>
          <p:nvPr/>
        </p:nvGrpSpPr>
        <p:grpSpPr>
          <a:xfrm rot="-10800000">
            <a:off x="7068379" y="5510549"/>
            <a:ext cx="296610" cy="29661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1" id="11"/>
          <p:cNvGrpSpPr/>
          <p:nvPr/>
        </p:nvGrpSpPr>
        <p:grpSpPr>
          <a:xfrm rot="-10800000">
            <a:off x="3209419" y="5520267"/>
            <a:ext cx="296610" cy="29661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13" id="13"/>
          <p:cNvSpPr txBox="true"/>
          <p:nvPr/>
        </p:nvSpPr>
        <p:spPr>
          <a:xfrm rot="0">
            <a:off x="2423598" y="4012518"/>
            <a:ext cx="2010421" cy="272134"/>
          </a:xfrm>
          <a:prstGeom prst="rect">
            <a:avLst/>
          </a:prstGeom>
        </p:spPr>
        <p:txBody>
          <a:bodyPr anchor="t" rtlCol="false" tIns="0" lIns="0" bIns="0" rIns="0">
            <a:spAutoFit/>
          </a:bodyPr>
          <a:lstStyle/>
          <a:p>
            <a:pPr algn="ctr">
              <a:lnSpc>
                <a:spcPts val="2020"/>
              </a:lnSpc>
            </a:pPr>
            <a:r>
              <a:rPr lang="en-US" b="true" sz="2020">
                <a:solidFill>
                  <a:srgbClr val="F1EEEB"/>
                </a:solidFill>
                <a:latin typeface="Gotham Bold"/>
                <a:ea typeface="Gotham Bold"/>
                <a:cs typeface="Gotham Bold"/>
                <a:sym typeface="Gotham Bold"/>
              </a:rPr>
              <a:t>I</a:t>
            </a:r>
          </a:p>
        </p:txBody>
      </p:sp>
      <p:sp>
        <p:nvSpPr>
          <p:cNvPr name="TextBox 14" id="14"/>
          <p:cNvSpPr txBox="true"/>
          <p:nvPr/>
        </p:nvSpPr>
        <p:spPr>
          <a:xfrm rot="0">
            <a:off x="1436719" y="4256822"/>
            <a:ext cx="4111858" cy="1263446"/>
          </a:xfrm>
          <a:prstGeom prst="rect">
            <a:avLst/>
          </a:prstGeom>
        </p:spPr>
        <p:txBody>
          <a:bodyPr anchor="t" rtlCol="false" tIns="0" lIns="0" bIns="0" rIns="0">
            <a:spAutoFit/>
          </a:bodyPr>
          <a:lstStyle/>
          <a:p>
            <a:pPr algn="ctr">
              <a:lnSpc>
                <a:spcPts val="4931"/>
              </a:lnSpc>
            </a:pPr>
            <a:r>
              <a:rPr lang="en-US" sz="3522">
                <a:solidFill>
                  <a:srgbClr val="F4F5F5"/>
                </a:solidFill>
                <a:latin typeface="Migra Extra-Light"/>
                <a:ea typeface="Migra Extra-Light"/>
                <a:cs typeface="Migra Extra-Light"/>
                <a:sym typeface="Migra Extra-Light"/>
              </a:rPr>
              <a:t>Gérer les vols efficacement</a:t>
            </a:r>
          </a:p>
        </p:txBody>
      </p:sp>
      <p:sp>
        <p:nvSpPr>
          <p:cNvPr name="TextBox 15" id="15"/>
          <p:cNvSpPr txBox="true"/>
          <p:nvPr/>
        </p:nvSpPr>
        <p:spPr>
          <a:xfrm rot="0">
            <a:off x="5548577" y="4313227"/>
            <a:ext cx="3512090" cy="1253932"/>
          </a:xfrm>
          <a:prstGeom prst="rect">
            <a:avLst/>
          </a:prstGeom>
        </p:spPr>
        <p:txBody>
          <a:bodyPr anchor="t" rtlCol="false" tIns="0" lIns="0" bIns="0" rIns="0">
            <a:spAutoFit/>
          </a:bodyPr>
          <a:lstStyle/>
          <a:p>
            <a:pPr algn="ctr" marL="0" indent="0" lvl="0">
              <a:lnSpc>
                <a:spcPts val="4910"/>
              </a:lnSpc>
              <a:spcBef>
                <a:spcPct val="0"/>
              </a:spcBef>
            </a:pPr>
            <a:r>
              <a:rPr lang="en-US" sz="3507">
                <a:solidFill>
                  <a:srgbClr val="F4F5F5"/>
                </a:solidFill>
                <a:latin typeface="Migra Extra-Light"/>
                <a:ea typeface="Migra Extra-Light"/>
                <a:cs typeface="Migra Extra-Light"/>
                <a:sym typeface="Migra Extra-Light"/>
              </a:rPr>
              <a:t>Faciliter la recherche </a:t>
            </a:r>
          </a:p>
        </p:txBody>
      </p:sp>
      <p:sp>
        <p:nvSpPr>
          <p:cNvPr name="TextBox 16" id="16"/>
          <p:cNvSpPr txBox="true"/>
          <p:nvPr/>
        </p:nvSpPr>
        <p:spPr>
          <a:xfrm rot="0">
            <a:off x="10453890" y="4091193"/>
            <a:ext cx="1228599" cy="270404"/>
          </a:xfrm>
          <a:prstGeom prst="rect">
            <a:avLst/>
          </a:prstGeom>
        </p:spPr>
        <p:txBody>
          <a:bodyPr anchor="t" rtlCol="false" tIns="0" lIns="0" bIns="0" rIns="0">
            <a:spAutoFit/>
          </a:bodyPr>
          <a:lstStyle/>
          <a:p>
            <a:pPr algn="ctr" marL="0" indent="0" lvl="0">
              <a:lnSpc>
                <a:spcPts val="2020"/>
              </a:lnSpc>
              <a:spcBef>
                <a:spcPct val="0"/>
              </a:spcBef>
            </a:pPr>
            <a:r>
              <a:rPr lang="en-US" b="true" sz="2020">
                <a:solidFill>
                  <a:srgbClr val="F1EEEB"/>
                </a:solidFill>
                <a:latin typeface="Gotham Bold"/>
                <a:ea typeface="Gotham Bold"/>
                <a:cs typeface="Gotham Bold"/>
                <a:sym typeface="Gotham Bold"/>
              </a:rPr>
              <a:t>III</a:t>
            </a:r>
          </a:p>
        </p:txBody>
      </p:sp>
      <p:sp>
        <p:nvSpPr>
          <p:cNvPr name="TextBox 17" id="17"/>
          <p:cNvSpPr txBox="true"/>
          <p:nvPr/>
        </p:nvSpPr>
        <p:spPr>
          <a:xfrm rot="0">
            <a:off x="9109363" y="4437052"/>
            <a:ext cx="4098832" cy="1196478"/>
          </a:xfrm>
          <a:prstGeom prst="rect">
            <a:avLst/>
          </a:prstGeom>
        </p:spPr>
        <p:txBody>
          <a:bodyPr anchor="t" rtlCol="false" tIns="0" lIns="0" bIns="0" rIns="0">
            <a:spAutoFit/>
          </a:bodyPr>
          <a:lstStyle/>
          <a:p>
            <a:pPr algn="ctr" marL="0" indent="0" lvl="0">
              <a:lnSpc>
                <a:spcPts val="4665"/>
              </a:lnSpc>
              <a:spcBef>
                <a:spcPct val="0"/>
              </a:spcBef>
            </a:pPr>
            <a:r>
              <a:rPr lang="en-US" sz="3332">
                <a:solidFill>
                  <a:srgbClr val="F4F5F5"/>
                </a:solidFill>
                <a:latin typeface="Migra Extra-Light"/>
                <a:ea typeface="Migra Extra-Light"/>
                <a:cs typeface="Migra Extra-Light"/>
                <a:sym typeface="Migra Extra-Light"/>
              </a:rPr>
              <a:t>Vérifier la disponibilité des sièges</a:t>
            </a:r>
          </a:p>
        </p:txBody>
      </p:sp>
      <p:sp>
        <p:nvSpPr>
          <p:cNvPr name="TextBox 18" id="18"/>
          <p:cNvSpPr txBox="true"/>
          <p:nvPr/>
        </p:nvSpPr>
        <p:spPr>
          <a:xfrm rot="0">
            <a:off x="14315976" y="4091193"/>
            <a:ext cx="1228599" cy="518054"/>
          </a:xfrm>
          <a:prstGeom prst="rect">
            <a:avLst/>
          </a:prstGeom>
        </p:spPr>
        <p:txBody>
          <a:bodyPr anchor="t" rtlCol="false" tIns="0" lIns="0" bIns="0" rIns="0">
            <a:spAutoFit/>
          </a:bodyPr>
          <a:lstStyle/>
          <a:p>
            <a:pPr algn="ctr">
              <a:lnSpc>
                <a:spcPts val="2020"/>
              </a:lnSpc>
            </a:pPr>
            <a:r>
              <a:rPr lang="en-US" b="true" sz="2020">
                <a:solidFill>
                  <a:srgbClr val="F1EEEB"/>
                </a:solidFill>
                <a:latin typeface="Gotham Bold"/>
                <a:ea typeface="Gotham Bold"/>
                <a:cs typeface="Gotham Bold"/>
                <a:sym typeface="Gotham Bold"/>
              </a:rPr>
              <a:t>IV</a:t>
            </a:r>
          </a:p>
          <a:p>
            <a:pPr algn="ctr" marL="0" indent="0" lvl="0">
              <a:lnSpc>
                <a:spcPts val="2020"/>
              </a:lnSpc>
              <a:spcBef>
                <a:spcPct val="0"/>
              </a:spcBef>
            </a:pPr>
          </a:p>
        </p:txBody>
      </p:sp>
      <p:sp>
        <p:nvSpPr>
          <p:cNvPr name="TextBox 19" id="19"/>
          <p:cNvSpPr txBox="true"/>
          <p:nvPr/>
        </p:nvSpPr>
        <p:spPr>
          <a:xfrm rot="0">
            <a:off x="12907913" y="4295332"/>
            <a:ext cx="4553681" cy="1186424"/>
          </a:xfrm>
          <a:prstGeom prst="rect">
            <a:avLst/>
          </a:prstGeom>
        </p:spPr>
        <p:txBody>
          <a:bodyPr anchor="t" rtlCol="false" tIns="0" lIns="0" bIns="0" rIns="0">
            <a:spAutoFit/>
          </a:bodyPr>
          <a:lstStyle/>
          <a:p>
            <a:pPr algn="ctr" marL="0" indent="0" lvl="0">
              <a:lnSpc>
                <a:spcPts val="4611"/>
              </a:lnSpc>
              <a:spcBef>
                <a:spcPct val="0"/>
              </a:spcBef>
            </a:pPr>
            <a:r>
              <a:rPr lang="en-US" sz="3293">
                <a:solidFill>
                  <a:srgbClr val="F4F5F5"/>
                </a:solidFill>
                <a:latin typeface="Migra Extra-Light"/>
                <a:ea typeface="Migra Extra-Light"/>
                <a:cs typeface="Migra Extra-Light"/>
                <a:sym typeface="Migra Extra-Light"/>
              </a:rPr>
              <a:t>Assurer  Sécurité &amp;  Fiabilité des Données</a:t>
            </a:r>
          </a:p>
        </p:txBody>
      </p:sp>
      <p:sp>
        <p:nvSpPr>
          <p:cNvPr name="TextBox 20" id="20"/>
          <p:cNvSpPr txBox="true"/>
          <p:nvPr/>
        </p:nvSpPr>
        <p:spPr>
          <a:xfrm rot="0">
            <a:off x="1764974" y="6197346"/>
            <a:ext cx="3327669" cy="2879979"/>
          </a:xfrm>
          <a:prstGeom prst="rect">
            <a:avLst/>
          </a:prstGeom>
        </p:spPr>
        <p:txBody>
          <a:bodyPr anchor="t" rtlCol="false" tIns="0" lIns="0" bIns="0" rIns="0">
            <a:spAutoFit/>
          </a:bodyPr>
          <a:lstStyle/>
          <a:p>
            <a:pPr algn="ctr" marL="0" indent="0" lvl="0">
              <a:lnSpc>
                <a:spcPts val="2865"/>
              </a:lnSpc>
              <a:spcBef>
                <a:spcPct val="0"/>
              </a:spcBef>
            </a:pPr>
            <a:r>
              <a:rPr lang="en-US" sz="1910">
                <a:solidFill>
                  <a:srgbClr val="E6DDDA"/>
                </a:solidFill>
                <a:latin typeface="Gotham"/>
                <a:ea typeface="Gotham"/>
                <a:cs typeface="Gotham"/>
                <a:sym typeface="Gotham"/>
              </a:rPr>
              <a:t>Mettre en place un système permettant aux opérateurs aériens d’ajouter, de modifier, de supprimer et d’afficher les vols facilement, tout en garantissant la fiabilité des informations.</a:t>
            </a:r>
          </a:p>
        </p:txBody>
      </p:sp>
      <p:sp>
        <p:nvSpPr>
          <p:cNvPr name="TextBox 21" id="21"/>
          <p:cNvSpPr txBox="true"/>
          <p:nvPr/>
        </p:nvSpPr>
        <p:spPr>
          <a:xfrm rot="0">
            <a:off x="5640787" y="6197346"/>
            <a:ext cx="3327669" cy="2156079"/>
          </a:xfrm>
          <a:prstGeom prst="rect">
            <a:avLst/>
          </a:prstGeom>
        </p:spPr>
        <p:txBody>
          <a:bodyPr anchor="t" rtlCol="false" tIns="0" lIns="0" bIns="0" rIns="0">
            <a:spAutoFit/>
          </a:bodyPr>
          <a:lstStyle/>
          <a:p>
            <a:pPr algn="ctr" marL="0" indent="0" lvl="0">
              <a:lnSpc>
                <a:spcPts val="2865"/>
              </a:lnSpc>
              <a:spcBef>
                <a:spcPct val="0"/>
              </a:spcBef>
            </a:pPr>
            <a:r>
              <a:rPr lang="en-US" sz="1910">
                <a:solidFill>
                  <a:srgbClr val="E6DDDA"/>
                </a:solidFill>
                <a:latin typeface="Gotham"/>
                <a:ea typeface="Gotham"/>
                <a:cs typeface="Gotham"/>
                <a:sym typeface="Gotham"/>
              </a:rPr>
              <a:t>Offrir une fonctionnalité de recherche permettant de trouver rapidement un vol spécifique en fonction de critères comme le numéro de vol</a:t>
            </a:r>
          </a:p>
        </p:txBody>
      </p:sp>
      <p:sp>
        <p:nvSpPr>
          <p:cNvPr name="TextBox 22" id="22"/>
          <p:cNvSpPr txBox="true"/>
          <p:nvPr/>
        </p:nvSpPr>
        <p:spPr>
          <a:xfrm rot="0">
            <a:off x="9404356" y="6197346"/>
            <a:ext cx="3327669" cy="2518029"/>
          </a:xfrm>
          <a:prstGeom prst="rect">
            <a:avLst/>
          </a:prstGeom>
        </p:spPr>
        <p:txBody>
          <a:bodyPr anchor="t" rtlCol="false" tIns="0" lIns="0" bIns="0" rIns="0">
            <a:spAutoFit/>
          </a:bodyPr>
          <a:lstStyle/>
          <a:p>
            <a:pPr algn="ctr" marL="0" indent="0" lvl="0">
              <a:lnSpc>
                <a:spcPts val="2865"/>
              </a:lnSpc>
              <a:spcBef>
                <a:spcPct val="0"/>
              </a:spcBef>
            </a:pPr>
            <a:r>
              <a:rPr lang="en-US" sz="1910">
                <a:solidFill>
                  <a:srgbClr val="E6DDDA"/>
                </a:solidFill>
                <a:latin typeface="Gotham"/>
                <a:ea typeface="Gotham"/>
                <a:cs typeface="Gotham"/>
                <a:sym typeface="Gotham"/>
              </a:rPr>
              <a:t>Permettre aux passagers de vérifier la disponibilité des sièges pour chaque vol, avec une visualisation claire des options de sièges (classe économique, affaires, première classe)</a:t>
            </a:r>
          </a:p>
        </p:txBody>
      </p:sp>
      <p:sp>
        <p:nvSpPr>
          <p:cNvPr name="TextBox 23" id="23"/>
          <p:cNvSpPr txBox="true"/>
          <p:nvPr/>
        </p:nvSpPr>
        <p:spPr>
          <a:xfrm rot="0">
            <a:off x="13493129" y="6197346"/>
            <a:ext cx="3327669" cy="2518029"/>
          </a:xfrm>
          <a:prstGeom prst="rect">
            <a:avLst/>
          </a:prstGeom>
        </p:spPr>
        <p:txBody>
          <a:bodyPr anchor="t" rtlCol="false" tIns="0" lIns="0" bIns="0" rIns="0">
            <a:spAutoFit/>
          </a:bodyPr>
          <a:lstStyle/>
          <a:p>
            <a:pPr algn="ctr" marL="0" indent="0" lvl="0">
              <a:lnSpc>
                <a:spcPts val="2865"/>
              </a:lnSpc>
              <a:spcBef>
                <a:spcPct val="0"/>
              </a:spcBef>
            </a:pPr>
            <a:r>
              <a:rPr lang="en-US" sz="1910">
                <a:solidFill>
                  <a:srgbClr val="E6DDDA"/>
                </a:solidFill>
                <a:latin typeface="Gotham"/>
                <a:ea typeface="Gotham"/>
                <a:cs typeface="Gotham"/>
                <a:sym typeface="Gotham"/>
              </a:rPr>
              <a:t>Protéger les informations des vols contre les erreurs et les accès non autorisés, en intégrant des contrôles de validation des données et une gestion sécurisée des accès.</a:t>
            </a:r>
          </a:p>
        </p:txBody>
      </p:sp>
      <p:sp>
        <p:nvSpPr>
          <p:cNvPr name="TextBox 24" id="24"/>
          <p:cNvSpPr txBox="true"/>
          <p:nvPr/>
        </p:nvSpPr>
        <p:spPr>
          <a:xfrm rot="0">
            <a:off x="6211474" y="4012518"/>
            <a:ext cx="2010421" cy="272134"/>
          </a:xfrm>
          <a:prstGeom prst="rect">
            <a:avLst/>
          </a:prstGeom>
        </p:spPr>
        <p:txBody>
          <a:bodyPr anchor="t" rtlCol="false" tIns="0" lIns="0" bIns="0" rIns="0">
            <a:spAutoFit/>
          </a:bodyPr>
          <a:lstStyle/>
          <a:p>
            <a:pPr algn="ctr">
              <a:lnSpc>
                <a:spcPts val="2020"/>
              </a:lnSpc>
            </a:pPr>
            <a:r>
              <a:rPr lang="en-US" b="true" sz="2020">
                <a:solidFill>
                  <a:srgbClr val="F1EEEB"/>
                </a:solidFill>
                <a:latin typeface="Gotham Bold"/>
                <a:ea typeface="Gotham Bold"/>
                <a:cs typeface="Gotham Bold"/>
                <a:sym typeface="Gotham Bold"/>
              </a:rPr>
              <a:t>II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3533CD">
                <a:alpha val="100000"/>
              </a:srgbClr>
            </a:gs>
            <a:gs pos="100000">
              <a:srgbClr val="AFAEC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656394" y="2163800"/>
            <a:ext cx="14694620" cy="2979700"/>
            <a:chOff x="0" y="0"/>
            <a:chExt cx="3870188" cy="784777"/>
          </a:xfrm>
        </p:grpSpPr>
        <p:sp>
          <p:nvSpPr>
            <p:cNvPr name="Freeform 3" id="3"/>
            <p:cNvSpPr/>
            <p:nvPr/>
          </p:nvSpPr>
          <p:spPr>
            <a:xfrm flipH="false" flipV="false" rot="0">
              <a:off x="0" y="0"/>
              <a:ext cx="3870188" cy="784777"/>
            </a:xfrm>
            <a:custGeom>
              <a:avLst/>
              <a:gdLst/>
              <a:ahLst/>
              <a:cxnLst/>
              <a:rect r="r" b="b" t="t" l="l"/>
              <a:pathLst>
                <a:path h="784777" w="3870188">
                  <a:moveTo>
                    <a:pt x="37933" y="0"/>
                  </a:moveTo>
                  <a:lnTo>
                    <a:pt x="3832254" y="0"/>
                  </a:lnTo>
                  <a:cubicBezTo>
                    <a:pt x="3842315" y="0"/>
                    <a:pt x="3851963" y="3997"/>
                    <a:pt x="3859077" y="11110"/>
                  </a:cubicBezTo>
                  <a:cubicBezTo>
                    <a:pt x="3866191" y="18224"/>
                    <a:pt x="3870188" y="27873"/>
                    <a:pt x="3870188" y="37933"/>
                  </a:cubicBezTo>
                  <a:lnTo>
                    <a:pt x="3870188" y="746844"/>
                  </a:lnTo>
                  <a:cubicBezTo>
                    <a:pt x="3870188" y="767794"/>
                    <a:pt x="3853204" y="784777"/>
                    <a:pt x="3832254" y="784777"/>
                  </a:cubicBezTo>
                  <a:lnTo>
                    <a:pt x="37933" y="784777"/>
                  </a:lnTo>
                  <a:cubicBezTo>
                    <a:pt x="16983" y="784777"/>
                    <a:pt x="0" y="767794"/>
                    <a:pt x="0" y="746844"/>
                  </a:cubicBezTo>
                  <a:lnTo>
                    <a:pt x="0" y="37933"/>
                  </a:lnTo>
                  <a:cubicBezTo>
                    <a:pt x="0" y="16983"/>
                    <a:pt x="16983" y="0"/>
                    <a:pt x="37933" y="0"/>
                  </a:cubicBezTo>
                  <a:close/>
                </a:path>
              </a:pathLst>
            </a:custGeom>
            <a:solidFill>
              <a:srgbClr val="F1EEEB">
                <a:alpha val="63922"/>
              </a:srgbClr>
            </a:solidFill>
            <a:ln w="19050" cap="rnd">
              <a:solidFill>
                <a:srgbClr val="000000">
                  <a:alpha val="63922"/>
                </a:srgbClr>
              </a:solidFill>
              <a:prstDash val="solid"/>
              <a:round/>
            </a:ln>
          </p:spPr>
        </p:sp>
        <p:sp>
          <p:nvSpPr>
            <p:cNvPr name="TextBox 4" id="4"/>
            <p:cNvSpPr txBox="true"/>
            <p:nvPr/>
          </p:nvSpPr>
          <p:spPr>
            <a:xfrm>
              <a:off x="0" y="-38100"/>
              <a:ext cx="3870188" cy="82287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5519474"/>
            <a:ext cx="9914910" cy="4170245"/>
          </a:xfrm>
          <a:custGeom>
            <a:avLst/>
            <a:gdLst/>
            <a:ahLst/>
            <a:cxnLst/>
            <a:rect r="r" b="b" t="t" l="l"/>
            <a:pathLst>
              <a:path h="4170245" w="9914910">
                <a:moveTo>
                  <a:pt x="0" y="0"/>
                </a:moveTo>
                <a:lnTo>
                  <a:pt x="9914910" y="0"/>
                </a:lnTo>
                <a:lnTo>
                  <a:pt x="9914910" y="4170245"/>
                </a:lnTo>
                <a:lnTo>
                  <a:pt x="0" y="4170245"/>
                </a:lnTo>
                <a:lnTo>
                  <a:pt x="0" y="0"/>
                </a:lnTo>
                <a:close/>
              </a:path>
            </a:pathLst>
          </a:custGeom>
          <a:blipFill>
            <a:blip r:embed="rId2"/>
            <a:stretch>
              <a:fillRect l="0" t="-2751" r="0" b="-2751"/>
            </a:stretch>
          </a:blipFill>
        </p:spPr>
      </p:sp>
      <p:sp>
        <p:nvSpPr>
          <p:cNvPr name="Freeform 6" id="6"/>
          <p:cNvSpPr/>
          <p:nvPr/>
        </p:nvSpPr>
        <p:spPr>
          <a:xfrm flipH="false" flipV="false" rot="0">
            <a:off x="9557640" y="6316743"/>
            <a:ext cx="1710246" cy="1212720"/>
          </a:xfrm>
          <a:custGeom>
            <a:avLst/>
            <a:gdLst/>
            <a:ahLst/>
            <a:cxnLst/>
            <a:rect r="r" b="b" t="t" l="l"/>
            <a:pathLst>
              <a:path h="1212720" w="1710246">
                <a:moveTo>
                  <a:pt x="0" y="0"/>
                </a:moveTo>
                <a:lnTo>
                  <a:pt x="1710245" y="0"/>
                </a:lnTo>
                <a:lnTo>
                  <a:pt x="1710245" y="1212719"/>
                </a:lnTo>
                <a:lnTo>
                  <a:pt x="0" y="1212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267885" y="5143500"/>
            <a:ext cx="6538286" cy="4602857"/>
          </a:xfrm>
          <a:custGeom>
            <a:avLst/>
            <a:gdLst/>
            <a:ahLst/>
            <a:cxnLst/>
            <a:rect r="r" b="b" t="t" l="l"/>
            <a:pathLst>
              <a:path h="4602857" w="6538286">
                <a:moveTo>
                  <a:pt x="0" y="0"/>
                </a:moveTo>
                <a:lnTo>
                  <a:pt x="6538286" y="0"/>
                </a:lnTo>
                <a:lnTo>
                  <a:pt x="6538286" y="4602857"/>
                </a:lnTo>
                <a:lnTo>
                  <a:pt x="0" y="4602857"/>
                </a:lnTo>
                <a:lnTo>
                  <a:pt x="0" y="0"/>
                </a:lnTo>
                <a:close/>
              </a:path>
            </a:pathLst>
          </a:custGeom>
          <a:blipFill>
            <a:blip r:embed="rId5"/>
            <a:stretch>
              <a:fillRect l="0" t="0" r="-5064" b="0"/>
            </a:stretch>
          </a:blipFill>
        </p:spPr>
      </p:sp>
      <p:sp>
        <p:nvSpPr>
          <p:cNvPr name="TextBox 8" id="8"/>
          <p:cNvSpPr txBox="true"/>
          <p:nvPr/>
        </p:nvSpPr>
        <p:spPr>
          <a:xfrm rot="0">
            <a:off x="5342257" y="44861"/>
            <a:ext cx="8354047" cy="1435772"/>
          </a:xfrm>
          <a:prstGeom prst="rect">
            <a:avLst/>
          </a:prstGeom>
        </p:spPr>
        <p:txBody>
          <a:bodyPr anchor="t" rtlCol="false" tIns="0" lIns="0" bIns="0" rIns="0">
            <a:spAutoFit/>
          </a:bodyPr>
          <a:lstStyle/>
          <a:p>
            <a:pPr algn="l">
              <a:lnSpc>
                <a:spcPts val="11162"/>
              </a:lnSpc>
            </a:pPr>
            <a:r>
              <a:rPr lang="en-US" b="true" sz="7973" i="true" u="sng">
                <a:solidFill>
                  <a:srgbClr val="FFFFFF"/>
                </a:solidFill>
                <a:latin typeface="Migra Ultra-Bold Italics"/>
                <a:ea typeface="Migra Ultra-Bold Italics"/>
                <a:cs typeface="Migra Ultra-Bold Italics"/>
                <a:sym typeface="Migra Ultra-Bold Italics"/>
              </a:rPr>
              <a:t>Démonstartion</a:t>
            </a:r>
          </a:p>
        </p:txBody>
      </p:sp>
      <p:sp>
        <p:nvSpPr>
          <p:cNvPr name="TextBox 9" id="9"/>
          <p:cNvSpPr txBox="true"/>
          <p:nvPr/>
        </p:nvSpPr>
        <p:spPr>
          <a:xfrm rot="0">
            <a:off x="2147537" y="2395916"/>
            <a:ext cx="13374817" cy="2317243"/>
          </a:xfrm>
          <a:prstGeom prst="rect">
            <a:avLst/>
          </a:prstGeom>
        </p:spPr>
        <p:txBody>
          <a:bodyPr anchor="t" rtlCol="false" tIns="0" lIns="0" bIns="0" rIns="0">
            <a:spAutoFit/>
          </a:bodyPr>
          <a:lstStyle/>
          <a:p>
            <a:pPr algn="ctr">
              <a:lnSpc>
                <a:spcPts val="3113"/>
              </a:lnSpc>
            </a:pPr>
            <a:r>
              <a:rPr lang="en-US" sz="1799" spc="16">
                <a:solidFill>
                  <a:srgbClr val="343434"/>
                </a:solidFill>
                <a:latin typeface="Open Sauce"/>
                <a:ea typeface="Open Sauce"/>
                <a:cs typeface="Open Sauce"/>
                <a:sym typeface="Open Sauce"/>
              </a:rPr>
              <a:t>Ce menu est une interface utilisateur pour une application de gestion aérienne, bien que le titre mentionne "Gestion aérienne ". Le menu principal propose deux options : accéder à la gestion des virements bancaires  ou quitter l'application. Une fois dans la section de gestion des virements , l'utilisateur peut effectuer diverses opérations telles que l'ajout, la suppression, la modification ou l'affichage des vols . Il peut également rechercher un vol spécifique, vérifier la disponibilité des sièges ou retourner au menu principal. Cette interface permet de gérer efficacement les données liées aux vols, offrant ainsi un outil complet pour l'administration des opérations aériennes.</a:t>
            </a:r>
          </a:p>
        </p:txBody>
      </p:sp>
      <p:sp>
        <p:nvSpPr>
          <p:cNvPr name="TextBox 10" id="10"/>
          <p:cNvSpPr txBox="true"/>
          <p:nvPr/>
        </p:nvSpPr>
        <p:spPr>
          <a:xfrm rot="0">
            <a:off x="2701545" y="1413958"/>
            <a:ext cx="5917858" cy="523875"/>
          </a:xfrm>
          <a:prstGeom prst="rect">
            <a:avLst/>
          </a:prstGeom>
        </p:spPr>
        <p:txBody>
          <a:bodyPr anchor="t" rtlCol="false" tIns="0" lIns="0" bIns="0" rIns="0">
            <a:spAutoFit/>
          </a:bodyPr>
          <a:lstStyle/>
          <a:p>
            <a:pPr algn="l" marL="0" indent="0" lvl="0">
              <a:lnSpc>
                <a:spcPts val="3900"/>
              </a:lnSpc>
              <a:spcBef>
                <a:spcPct val="0"/>
              </a:spcBef>
            </a:pPr>
            <a:r>
              <a:rPr lang="en-US" sz="3000">
                <a:solidFill>
                  <a:srgbClr val="FFFFFF"/>
                </a:solidFill>
                <a:latin typeface="TAN Pearl"/>
                <a:ea typeface="TAN Pearl"/>
                <a:cs typeface="TAN Pearl"/>
                <a:sym typeface="TAN Pearl"/>
              </a:rPr>
              <a:t> MENU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5F5"/>
        </a:solidFill>
      </p:bgPr>
    </p:bg>
    <p:spTree>
      <p:nvGrpSpPr>
        <p:cNvPr id="1" name=""/>
        <p:cNvGrpSpPr/>
        <p:nvPr/>
      </p:nvGrpSpPr>
      <p:grpSpPr>
        <a:xfrm>
          <a:off x="0" y="0"/>
          <a:ext cx="0" cy="0"/>
          <a:chOff x="0" y="0"/>
          <a:chExt cx="0" cy="0"/>
        </a:xfrm>
      </p:grpSpPr>
      <p:sp>
        <p:nvSpPr>
          <p:cNvPr name="AutoShape 2" id="2"/>
          <p:cNvSpPr/>
          <p:nvPr/>
        </p:nvSpPr>
        <p:spPr>
          <a:xfrm flipH="true" flipV="true">
            <a:off x="1284464" y="3041231"/>
            <a:ext cx="0" cy="4275657"/>
          </a:xfrm>
          <a:prstGeom prst="line">
            <a:avLst/>
          </a:prstGeom>
          <a:ln cap="flat" w="19050">
            <a:solidFill>
              <a:srgbClr val="000000"/>
            </a:solidFill>
            <a:prstDash val="solid"/>
            <a:headEnd type="none" len="sm" w="sm"/>
            <a:tailEnd type="none" len="sm" w="sm"/>
          </a:ln>
        </p:spPr>
      </p:sp>
      <p:sp>
        <p:nvSpPr>
          <p:cNvPr name="AutoShape 3" id="3"/>
          <p:cNvSpPr/>
          <p:nvPr/>
        </p:nvSpPr>
        <p:spPr>
          <a:xfrm flipV="true">
            <a:off x="10634550" y="3041204"/>
            <a:ext cx="0" cy="4275683"/>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10789077" y="2925717"/>
            <a:ext cx="7192689" cy="4597506"/>
          </a:xfrm>
          <a:custGeom>
            <a:avLst/>
            <a:gdLst/>
            <a:ahLst/>
            <a:cxnLst/>
            <a:rect r="r" b="b" t="t" l="l"/>
            <a:pathLst>
              <a:path h="4597506" w="7192689">
                <a:moveTo>
                  <a:pt x="0" y="0"/>
                </a:moveTo>
                <a:lnTo>
                  <a:pt x="7192688" y="0"/>
                </a:lnTo>
                <a:lnTo>
                  <a:pt x="7192688" y="4597507"/>
                </a:lnTo>
                <a:lnTo>
                  <a:pt x="0" y="4597507"/>
                </a:lnTo>
                <a:lnTo>
                  <a:pt x="0" y="0"/>
                </a:lnTo>
                <a:close/>
              </a:path>
            </a:pathLst>
          </a:custGeom>
          <a:blipFill>
            <a:blip r:embed="rId2"/>
            <a:stretch>
              <a:fillRect l="0" t="0" r="-6148" b="0"/>
            </a:stretch>
          </a:blipFill>
        </p:spPr>
      </p:sp>
      <p:sp>
        <p:nvSpPr>
          <p:cNvPr name="TextBox 5" id="5"/>
          <p:cNvSpPr txBox="true"/>
          <p:nvPr/>
        </p:nvSpPr>
        <p:spPr>
          <a:xfrm rot="0">
            <a:off x="1854972" y="3565522"/>
            <a:ext cx="8209069" cy="3957701"/>
          </a:xfrm>
          <a:prstGeom prst="rect">
            <a:avLst/>
          </a:prstGeom>
        </p:spPr>
        <p:txBody>
          <a:bodyPr anchor="t" rtlCol="false" tIns="0" lIns="0" bIns="0" rIns="0">
            <a:spAutoFit/>
          </a:bodyPr>
          <a:lstStyle/>
          <a:p>
            <a:pPr algn="l" marL="0" indent="0" lvl="0">
              <a:lnSpc>
                <a:spcPts val="2883"/>
              </a:lnSpc>
              <a:spcBef>
                <a:spcPct val="0"/>
              </a:spcBef>
            </a:pPr>
            <a:r>
              <a:rPr lang="en-US" sz="2059">
                <a:solidFill>
                  <a:srgbClr val="452918"/>
                </a:solidFill>
                <a:latin typeface="Open Sans"/>
                <a:ea typeface="Open Sans"/>
                <a:cs typeface="Open Sans"/>
                <a:sym typeface="Open Sans"/>
              </a:rPr>
              <a:t>L'ajout d'un vol dans une application de gestion aérienne peut se faire de différentes manières selon les besoins de l'utilisateur. </a:t>
            </a:r>
            <a:r>
              <a:rPr lang="en-US" b="true" sz="2059" i="true" u="sng">
                <a:solidFill>
                  <a:srgbClr val="FF3131"/>
                </a:solidFill>
                <a:latin typeface="Open Sans Bold Italics"/>
                <a:ea typeface="Open Sans Bold Italics"/>
                <a:cs typeface="Open Sans Bold Italics"/>
                <a:sym typeface="Open Sans Bold Italics"/>
              </a:rPr>
              <a:t>Au début</a:t>
            </a:r>
            <a:r>
              <a:rPr lang="en-US" sz="2059">
                <a:solidFill>
                  <a:srgbClr val="FF3131"/>
                </a:solidFill>
                <a:latin typeface="Open Sans"/>
                <a:ea typeface="Open Sans"/>
                <a:cs typeface="Open Sans"/>
                <a:sym typeface="Open Sans"/>
              </a:rPr>
              <a:t> </a:t>
            </a:r>
            <a:r>
              <a:rPr lang="en-US" sz="2059">
                <a:solidFill>
                  <a:srgbClr val="452918"/>
                </a:solidFill>
                <a:latin typeface="Open Sans"/>
                <a:ea typeface="Open Sans"/>
                <a:cs typeface="Open Sans"/>
                <a:sym typeface="Open Sans"/>
              </a:rPr>
              <a:t>, l'ajout permet d'insérer un nouveau vol en tête, ce qui est utile pour prioriser des vols urgents ou importants.</a:t>
            </a:r>
            <a:r>
              <a:rPr lang="en-US" sz="2059">
                <a:solidFill>
                  <a:srgbClr val="FF3131"/>
                </a:solidFill>
                <a:latin typeface="Open Sans"/>
                <a:ea typeface="Open Sans"/>
                <a:cs typeface="Open Sans"/>
                <a:sym typeface="Open Sans"/>
              </a:rPr>
              <a:t> </a:t>
            </a:r>
            <a:r>
              <a:rPr lang="en-US" b="true" sz="2059" i="true" u="sng">
                <a:solidFill>
                  <a:srgbClr val="FF3131"/>
                </a:solidFill>
                <a:latin typeface="Open Sans Bold Italics"/>
                <a:ea typeface="Open Sans Bold Italics"/>
                <a:cs typeface="Open Sans Bold Italics"/>
                <a:sym typeface="Open Sans Bold Italics"/>
              </a:rPr>
              <a:t>Après un vol spécifique</a:t>
            </a:r>
            <a:r>
              <a:rPr lang="en-US" sz="2059">
                <a:solidFill>
                  <a:srgbClr val="452918"/>
                </a:solidFill>
                <a:latin typeface="Open Sans"/>
                <a:ea typeface="Open Sans"/>
                <a:cs typeface="Open Sans"/>
                <a:sym typeface="Open Sans"/>
              </a:rPr>
              <a:t>, l'ajout se fait à une position précise, par exemple pour maintenir un ordre logique comme une séquence chronologique ou géographique</a:t>
            </a:r>
            <a:r>
              <a:rPr lang="en-US" sz="2059">
                <a:solidFill>
                  <a:srgbClr val="FF3131"/>
                </a:solidFill>
                <a:latin typeface="Open Sans"/>
                <a:ea typeface="Open Sans"/>
                <a:cs typeface="Open Sans"/>
                <a:sym typeface="Open Sans"/>
              </a:rPr>
              <a:t>. </a:t>
            </a:r>
            <a:r>
              <a:rPr lang="en-US" b="true" sz="2059" i="true" u="sng">
                <a:solidFill>
                  <a:srgbClr val="FF3131"/>
                </a:solidFill>
                <a:latin typeface="Open Sans Bold Italics"/>
                <a:ea typeface="Open Sans Bold Italics"/>
                <a:cs typeface="Open Sans Bold Italics"/>
                <a:sym typeface="Open Sans Bold Italics"/>
              </a:rPr>
              <a:t>À la fin </a:t>
            </a:r>
            <a:r>
              <a:rPr lang="en-US" sz="2059">
                <a:solidFill>
                  <a:srgbClr val="FF3131"/>
                </a:solidFill>
                <a:latin typeface="Open Sans"/>
                <a:ea typeface="Open Sans"/>
                <a:cs typeface="Open Sans"/>
                <a:sym typeface="Open Sans"/>
              </a:rPr>
              <a:t>,</a:t>
            </a:r>
            <a:r>
              <a:rPr lang="en-US" sz="2059">
                <a:solidFill>
                  <a:srgbClr val="452918"/>
                </a:solidFill>
                <a:latin typeface="Open Sans"/>
                <a:ea typeface="Open Sans"/>
                <a:cs typeface="Open Sans"/>
                <a:sym typeface="Open Sans"/>
              </a:rPr>
              <a:t> l'ajout est idéal pour intégrer un nouveau vol sans perturber l'ordre existant, ce qui convient aux opérations standards. Ces trois méthodes offrent une flexibilité optimale pour organiser et gérer efficacement les vols dans le système.</a:t>
            </a:r>
          </a:p>
        </p:txBody>
      </p:sp>
      <p:sp>
        <p:nvSpPr>
          <p:cNvPr name="TextBox 6" id="6"/>
          <p:cNvSpPr txBox="true"/>
          <p:nvPr/>
        </p:nvSpPr>
        <p:spPr>
          <a:xfrm rot="0">
            <a:off x="2097801" y="2697101"/>
            <a:ext cx="6337288" cy="523875"/>
          </a:xfrm>
          <a:prstGeom prst="rect">
            <a:avLst/>
          </a:prstGeom>
        </p:spPr>
        <p:txBody>
          <a:bodyPr anchor="t" rtlCol="false" tIns="0" lIns="0" bIns="0" rIns="0">
            <a:spAutoFit/>
          </a:bodyPr>
          <a:lstStyle/>
          <a:p>
            <a:pPr algn="l" marL="0" indent="0" lvl="0">
              <a:lnSpc>
                <a:spcPts val="3900"/>
              </a:lnSpc>
              <a:spcBef>
                <a:spcPct val="0"/>
              </a:spcBef>
            </a:pPr>
            <a:r>
              <a:rPr lang="en-US" sz="3000">
                <a:solidFill>
                  <a:srgbClr val="452918"/>
                </a:solidFill>
                <a:latin typeface="TAN Pearl"/>
                <a:ea typeface="TAN Pearl"/>
                <a:cs typeface="TAN Pearl"/>
                <a:sym typeface="TAN Pearl"/>
              </a:rPr>
              <a:t> &lt;&lt; 1-- L’AJOUT DU VOL: &gt;&gt;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6DDDA"/>
        </a:solidFill>
      </p:bgPr>
    </p:bg>
    <p:spTree>
      <p:nvGrpSpPr>
        <p:cNvPr id="1" name=""/>
        <p:cNvGrpSpPr/>
        <p:nvPr/>
      </p:nvGrpSpPr>
      <p:grpSpPr>
        <a:xfrm>
          <a:off x="0" y="0"/>
          <a:ext cx="0" cy="0"/>
          <a:chOff x="0" y="0"/>
          <a:chExt cx="0" cy="0"/>
        </a:xfrm>
      </p:grpSpPr>
      <p:sp>
        <p:nvSpPr>
          <p:cNvPr name="AutoShape 2" id="2"/>
          <p:cNvSpPr/>
          <p:nvPr/>
        </p:nvSpPr>
        <p:spPr>
          <a:xfrm flipH="true">
            <a:off x="4416528" y="3562505"/>
            <a:ext cx="3154663" cy="0"/>
          </a:xfrm>
          <a:prstGeom prst="line">
            <a:avLst/>
          </a:prstGeom>
          <a:ln cap="flat" w="38100">
            <a:solidFill>
              <a:srgbClr val="FF3131"/>
            </a:solidFill>
            <a:prstDash val="solid"/>
            <a:headEnd type="none" len="sm" w="sm"/>
            <a:tailEnd type="arrow" len="sm" w="med"/>
          </a:ln>
        </p:spPr>
      </p:sp>
      <p:sp>
        <p:nvSpPr>
          <p:cNvPr name="Freeform 3" id="3"/>
          <p:cNvSpPr/>
          <p:nvPr/>
        </p:nvSpPr>
        <p:spPr>
          <a:xfrm flipH="false" flipV="false" rot="0">
            <a:off x="380696" y="2335471"/>
            <a:ext cx="8071664" cy="4990817"/>
          </a:xfrm>
          <a:custGeom>
            <a:avLst/>
            <a:gdLst/>
            <a:ahLst/>
            <a:cxnLst/>
            <a:rect r="r" b="b" t="t" l="l"/>
            <a:pathLst>
              <a:path h="4990817" w="8071664">
                <a:moveTo>
                  <a:pt x="0" y="0"/>
                </a:moveTo>
                <a:lnTo>
                  <a:pt x="8071664" y="0"/>
                </a:lnTo>
                <a:lnTo>
                  <a:pt x="8071664" y="4990817"/>
                </a:lnTo>
                <a:lnTo>
                  <a:pt x="0" y="4990817"/>
                </a:lnTo>
                <a:lnTo>
                  <a:pt x="0" y="0"/>
                </a:lnTo>
                <a:close/>
              </a:path>
            </a:pathLst>
          </a:custGeom>
          <a:blipFill>
            <a:blip r:embed="rId2"/>
            <a:stretch>
              <a:fillRect l="0" t="0" r="-5430" b="0"/>
            </a:stretch>
          </a:blipFill>
        </p:spPr>
      </p:sp>
      <p:sp>
        <p:nvSpPr>
          <p:cNvPr name="TextBox 4" id="4"/>
          <p:cNvSpPr txBox="true"/>
          <p:nvPr/>
        </p:nvSpPr>
        <p:spPr>
          <a:xfrm rot="0">
            <a:off x="9050231" y="2402146"/>
            <a:ext cx="10514557" cy="454155"/>
          </a:xfrm>
          <a:prstGeom prst="rect">
            <a:avLst/>
          </a:prstGeom>
        </p:spPr>
        <p:txBody>
          <a:bodyPr anchor="t" rtlCol="false" tIns="0" lIns="0" bIns="0" rIns="0">
            <a:spAutoFit/>
          </a:bodyPr>
          <a:lstStyle/>
          <a:p>
            <a:pPr algn="l" marL="0" indent="0" lvl="0">
              <a:lnSpc>
                <a:spcPts val="3078"/>
              </a:lnSpc>
              <a:spcBef>
                <a:spcPct val="0"/>
              </a:spcBef>
            </a:pPr>
            <a:r>
              <a:rPr lang="en-US" sz="3420">
                <a:solidFill>
                  <a:srgbClr val="452918"/>
                </a:solidFill>
                <a:latin typeface="TAN Pearl"/>
                <a:ea typeface="TAN Pearl"/>
                <a:cs typeface="TAN Pearl"/>
                <a:sym typeface="TAN Pearl"/>
              </a:rPr>
              <a:t>&lt;&lt; 2--SUPPRESSION D’UN VOL &gt;&gt;</a:t>
            </a:r>
          </a:p>
        </p:txBody>
      </p:sp>
      <p:sp>
        <p:nvSpPr>
          <p:cNvPr name="TextBox 5" id="5"/>
          <p:cNvSpPr txBox="true"/>
          <p:nvPr/>
        </p:nvSpPr>
        <p:spPr>
          <a:xfrm rot="0">
            <a:off x="9050231" y="3552980"/>
            <a:ext cx="8209069" cy="3233801"/>
          </a:xfrm>
          <a:prstGeom prst="rect">
            <a:avLst/>
          </a:prstGeom>
        </p:spPr>
        <p:txBody>
          <a:bodyPr anchor="t" rtlCol="false" tIns="0" lIns="0" bIns="0" rIns="0">
            <a:spAutoFit/>
          </a:bodyPr>
          <a:lstStyle/>
          <a:p>
            <a:pPr algn="l" marL="0" indent="0" lvl="0">
              <a:lnSpc>
                <a:spcPts val="2883"/>
              </a:lnSpc>
              <a:spcBef>
                <a:spcPct val="0"/>
              </a:spcBef>
            </a:pPr>
            <a:r>
              <a:rPr lang="en-US" sz="2059">
                <a:solidFill>
                  <a:srgbClr val="452918"/>
                </a:solidFill>
                <a:latin typeface="Open Sans"/>
                <a:ea typeface="Open Sans"/>
                <a:cs typeface="Open Sans"/>
                <a:sym typeface="Open Sans"/>
              </a:rPr>
              <a:t>La fonction de suppression des vols dans un système de gestion aérienne est cruciale pour maintenir une base de données précise et à jour. Elle permet d'éliminer les vols annulés, terminés ou erronés selon trois méthodes distinctes : </a:t>
            </a:r>
            <a:r>
              <a:rPr lang="en-US" b="true" sz="2059" i="true" u="sng">
                <a:solidFill>
                  <a:srgbClr val="FF3131"/>
                </a:solidFill>
                <a:latin typeface="Open Sans Bold Italics"/>
                <a:ea typeface="Open Sans Bold Italics"/>
                <a:cs typeface="Open Sans Bold Italics"/>
                <a:sym typeface="Open Sans Bold Italics"/>
              </a:rPr>
              <a:t>supprimer au début </a:t>
            </a:r>
            <a:r>
              <a:rPr lang="en-US" sz="2059">
                <a:solidFill>
                  <a:srgbClr val="452918"/>
                </a:solidFill>
                <a:latin typeface="Open Sans"/>
                <a:ea typeface="Open Sans"/>
                <a:cs typeface="Open Sans"/>
                <a:sym typeface="Open Sans"/>
              </a:rPr>
              <a:t>en tête de liste pour les priorités opérationnelles, suppression</a:t>
            </a:r>
            <a:r>
              <a:rPr lang="en-US" b="true" sz="2059" i="true" u="sng">
                <a:solidFill>
                  <a:srgbClr val="FF3131"/>
                </a:solidFill>
                <a:latin typeface="Open Sans Bold Italics"/>
                <a:ea typeface="Open Sans Bold Italics"/>
                <a:cs typeface="Open Sans Bold Italics"/>
                <a:sym typeface="Open Sans Bold Italics"/>
              </a:rPr>
              <a:t> après un vol spécifique</a:t>
            </a:r>
            <a:r>
              <a:rPr lang="en-US" sz="2059">
                <a:solidFill>
                  <a:srgbClr val="452918"/>
                </a:solidFill>
                <a:latin typeface="Open Sans"/>
                <a:ea typeface="Open Sans"/>
                <a:cs typeface="Open Sans"/>
                <a:sym typeface="Open Sans"/>
              </a:rPr>
              <a:t> pour un ciblage précis, et suppression </a:t>
            </a:r>
            <a:r>
              <a:rPr lang="en-US" b="true" sz="2059" i="true" u="sng">
                <a:solidFill>
                  <a:srgbClr val="FF3131"/>
                </a:solidFill>
                <a:latin typeface="Open Sans Bold Italics"/>
                <a:ea typeface="Open Sans Bold Italics"/>
                <a:cs typeface="Open Sans Bold Italics"/>
                <a:sym typeface="Open Sans Bold Italics"/>
              </a:rPr>
              <a:t>en fin </a:t>
            </a:r>
            <a:r>
              <a:rPr lang="en-US" sz="2059">
                <a:solidFill>
                  <a:srgbClr val="452918"/>
                </a:solidFill>
                <a:latin typeface="Open Sans"/>
                <a:ea typeface="Open Sans"/>
                <a:cs typeface="Open Sans"/>
                <a:sym typeface="Open Sans"/>
              </a:rPr>
              <a:t>de liste pour une gestion ordonnée. Cette flexibilité garantit l'efficacité des opérations tout en optimisant l'utilisation des ressources système.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5F5"/>
        </a:solidFill>
      </p:bgPr>
    </p:bg>
    <p:spTree>
      <p:nvGrpSpPr>
        <p:cNvPr id="1" name=""/>
        <p:cNvGrpSpPr/>
        <p:nvPr/>
      </p:nvGrpSpPr>
      <p:grpSpPr>
        <a:xfrm>
          <a:off x="0" y="0"/>
          <a:ext cx="0" cy="0"/>
          <a:chOff x="0" y="0"/>
          <a:chExt cx="0" cy="0"/>
        </a:xfrm>
      </p:grpSpPr>
      <p:sp>
        <p:nvSpPr>
          <p:cNvPr name="AutoShape 2" id="2"/>
          <p:cNvSpPr/>
          <p:nvPr/>
        </p:nvSpPr>
        <p:spPr>
          <a:xfrm flipH="true" flipV="true">
            <a:off x="1284464" y="3041231"/>
            <a:ext cx="0" cy="4275657"/>
          </a:xfrm>
          <a:prstGeom prst="line">
            <a:avLst/>
          </a:prstGeom>
          <a:ln cap="flat" w="19050">
            <a:solidFill>
              <a:srgbClr val="000000"/>
            </a:solidFill>
            <a:prstDash val="solid"/>
            <a:headEnd type="none" len="sm" w="sm"/>
            <a:tailEnd type="none" len="sm" w="sm"/>
          </a:ln>
        </p:spPr>
      </p:sp>
      <p:sp>
        <p:nvSpPr>
          <p:cNvPr name="AutoShape 3" id="3"/>
          <p:cNvSpPr/>
          <p:nvPr/>
        </p:nvSpPr>
        <p:spPr>
          <a:xfrm flipV="true">
            <a:off x="10634550" y="3041204"/>
            <a:ext cx="0" cy="4275683"/>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10871699" y="2753417"/>
            <a:ext cx="7283849" cy="4780166"/>
          </a:xfrm>
          <a:custGeom>
            <a:avLst/>
            <a:gdLst/>
            <a:ahLst/>
            <a:cxnLst/>
            <a:rect r="r" b="b" t="t" l="l"/>
            <a:pathLst>
              <a:path h="4780166" w="7283849">
                <a:moveTo>
                  <a:pt x="0" y="0"/>
                </a:moveTo>
                <a:lnTo>
                  <a:pt x="7283849" y="0"/>
                </a:lnTo>
                <a:lnTo>
                  <a:pt x="7283849" y="4780166"/>
                </a:lnTo>
                <a:lnTo>
                  <a:pt x="0" y="4780166"/>
                </a:lnTo>
                <a:lnTo>
                  <a:pt x="0" y="0"/>
                </a:lnTo>
                <a:close/>
              </a:path>
            </a:pathLst>
          </a:custGeom>
          <a:blipFill>
            <a:blip r:embed="rId2"/>
            <a:stretch>
              <a:fillRect l="0" t="0" r="-17375" b="0"/>
            </a:stretch>
          </a:blipFill>
        </p:spPr>
      </p:sp>
      <p:sp>
        <p:nvSpPr>
          <p:cNvPr name="TextBox 5" id="5"/>
          <p:cNvSpPr txBox="true"/>
          <p:nvPr/>
        </p:nvSpPr>
        <p:spPr>
          <a:xfrm rot="0">
            <a:off x="1752183" y="2993606"/>
            <a:ext cx="8414648" cy="3675086"/>
          </a:xfrm>
          <a:prstGeom prst="rect">
            <a:avLst/>
          </a:prstGeom>
        </p:spPr>
        <p:txBody>
          <a:bodyPr anchor="t" rtlCol="false" tIns="0" lIns="0" bIns="0" rIns="0">
            <a:spAutoFit/>
          </a:bodyPr>
          <a:lstStyle/>
          <a:p>
            <a:pPr algn="l" marL="0" indent="0" lvl="0">
              <a:lnSpc>
                <a:spcPts val="3236"/>
              </a:lnSpc>
              <a:spcBef>
                <a:spcPct val="0"/>
              </a:spcBef>
            </a:pPr>
            <a:r>
              <a:rPr lang="en-US" sz="2311">
                <a:solidFill>
                  <a:srgbClr val="452918"/>
                </a:solidFill>
                <a:latin typeface="Open Sans"/>
                <a:ea typeface="Open Sans"/>
                <a:cs typeface="Open Sans"/>
                <a:sym typeface="Open Sans"/>
              </a:rPr>
              <a:t>La fonction de modification des vols permet une mise à jour précise et flexible des informations aériennes. Après avoir sélectionné un vol via </a:t>
            </a:r>
            <a:r>
              <a:rPr lang="en-US" b="true" sz="2311" i="true" u="sng">
                <a:solidFill>
                  <a:srgbClr val="FF3131"/>
                </a:solidFill>
                <a:latin typeface="Open Sans Bold Italics"/>
                <a:ea typeface="Open Sans Bold Italics"/>
                <a:cs typeface="Open Sans Bold Italics"/>
                <a:sym typeface="Open Sans Bold Italics"/>
              </a:rPr>
              <a:t>son numéro</a:t>
            </a:r>
            <a:r>
              <a:rPr lang="en-US" sz="2311">
                <a:solidFill>
                  <a:srgbClr val="452918"/>
                </a:solidFill>
                <a:latin typeface="Open Sans"/>
                <a:ea typeface="Open Sans"/>
                <a:cs typeface="Open Sans"/>
                <a:sym typeface="Open Sans"/>
              </a:rPr>
              <a:t>, </a:t>
            </a:r>
            <a:r>
              <a:rPr lang="en-US" b="true" sz="2311" i="true" u="sng">
                <a:solidFill>
                  <a:srgbClr val="FF3131"/>
                </a:solidFill>
                <a:latin typeface="Open Sans Bold Italics"/>
                <a:ea typeface="Open Sans Bold Italics"/>
                <a:cs typeface="Open Sans Bold Italics"/>
                <a:sym typeface="Open Sans Bold Italics"/>
              </a:rPr>
              <a:t>sa date de départ</a:t>
            </a:r>
            <a:r>
              <a:rPr lang="en-US" sz="2311">
                <a:solidFill>
                  <a:srgbClr val="452918"/>
                </a:solidFill>
                <a:latin typeface="Open Sans"/>
                <a:ea typeface="Open Sans"/>
                <a:cs typeface="Open Sans"/>
                <a:sym typeface="Open Sans"/>
              </a:rPr>
              <a:t> ou</a:t>
            </a:r>
            <a:r>
              <a:rPr lang="en-US" b="true" sz="2311" i="true" u="sng">
                <a:solidFill>
                  <a:srgbClr val="FF3131"/>
                </a:solidFill>
                <a:latin typeface="Open Sans Bold Italics"/>
                <a:ea typeface="Open Sans Bold Italics"/>
                <a:cs typeface="Open Sans Bold Italics"/>
                <a:sym typeface="Open Sans Bold Italics"/>
              </a:rPr>
              <a:t> son coût</a:t>
            </a:r>
            <a:r>
              <a:rPr lang="en-US" sz="2311">
                <a:solidFill>
                  <a:srgbClr val="452918"/>
                </a:solidFill>
                <a:latin typeface="Open Sans"/>
                <a:ea typeface="Open Sans"/>
                <a:cs typeface="Open Sans"/>
                <a:sym typeface="Open Sans"/>
              </a:rPr>
              <a:t>, l'utilisateur peut modifier divers paramètres : horaires, nombre de sièges disponibles par classe, tarifs, ou même les aéroports de départ et d'arrivée. Cette fonctionnalité essentielle garantit des données toujours exactes, adaptées aux changements opérationnels (EX : retards, annulations, ajustements tarifaires).</a:t>
            </a:r>
          </a:p>
        </p:txBody>
      </p:sp>
      <p:sp>
        <p:nvSpPr>
          <p:cNvPr name="TextBox 6" id="6"/>
          <p:cNvSpPr txBox="true"/>
          <p:nvPr/>
        </p:nvSpPr>
        <p:spPr>
          <a:xfrm rot="0">
            <a:off x="1854972" y="1572286"/>
            <a:ext cx="6977472" cy="523875"/>
          </a:xfrm>
          <a:prstGeom prst="rect">
            <a:avLst/>
          </a:prstGeom>
        </p:spPr>
        <p:txBody>
          <a:bodyPr anchor="t" rtlCol="false" tIns="0" lIns="0" bIns="0" rIns="0">
            <a:spAutoFit/>
          </a:bodyPr>
          <a:lstStyle/>
          <a:p>
            <a:pPr algn="l" marL="0" indent="0" lvl="0">
              <a:lnSpc>
                <a:spcPts val="3900"/>
              </a:lnSpc>
              <a:spcBef>
                <a:spcPct val="0"/>
              </a:spcBef>
            </a:pPr>
            <a:r>
              <a:rPr lang="en-US" sz="3000">
                <a:solidFill>
                  <a:srgbClr val="452918"/>
                </a:solidFill>
                <a:latin typeface="TAN Pearl"/>
                <a:ea typeface="TAN Pearl"/>
                <a:cs typeface="TAN Pearl"/>
                <a:sym typeface="TAN Pearl"/>
              </a:rPr>
              <a:t>&lt;&lt; 3-- MODIFIER UN  VOL: &gt;&gt;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6DDDA"/>
        </a:solidFill>
      </p:bgPr>
    </p:bg>
    <p:spTree>
      <p:nvGrpSpPr>
        <p:cNvPr id="1" name=""/>
        <p:cNvGrpSpPr/>
        <p:nvPr/>
      </p:nvGrpSpPr>
      <p:grpSpPr>
        <a:xfrm>
          <a:off x="0" y="0"/>
          <a:ext cx="0" cy="0"/>
          <a:chOff x="0" y="0"/>
          <a:chExt cx="0" cy="0"/>
        </a:xfrm>
      </p:grpSpPr>
      <p:sp>
        <p:nvSpPr>
          <p:cNvPr name="AutoShape 2" id="2"/>
          <p:cNvSpPr/>
          <p:nvPr/>
        </p:nvSpPr>
        <p:spPr>
          <a:xfrm flipH="true" flipV="true">
            <a:off x="1285458" y="2540531"/>
            <a:ext cx="0" cy="4275657"/>
          </a:xfrm>
          <a:prstGeom prst="line">
            <a:avLst/>
          </a:prstGeom>
          <a:ln cap="flat" w="19050">
            <a:solidFill>
              <a:srgbClr val="000000"/>
            </a:solidFill>
            <a:prstDash val="solid"/>
            <a:headEnd type="none" len="sm" w="sm"/>
            <a:tailEnd type="none" len="sm" w="sm"/>
          </a:ln>
        </p:spPr>
      </p:sp>
      <p:sp>
        <p:nvSpPr>
          <p:cNvPr name="AutoShape 3" id="3"/>
          <p:cNvSpPr/>
          <p:nvPr/>
        </p:nvSpPr>
        <p:spPr>
          <a:xfrm flipV="true">
            <a:off x="12046375" y="2540504"/>
            <a:ext cx="0" cy="4275683"/>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9144000" y="6266927"/>
            <a:ext cx="9275079" cy="4020073"/>
          </a:xfrm>
          <a:custGeom>
            <a:avLst/>
            <a:gdLst/>
            <a:ahLst/>
            <a:cxnLst/>
            <a:rect r="r" b="b" t="t" l="l"/>
            <a:pathLst>
              <a:path h="4020073" w="9275079">
                <a:moveTo>
                  <a:pt x="0" y="0"/>
                </a:moveTo>
                <a:lnTo>
                  <a:pt x="9275079" y="0"/>
                </a:lnTo>
                <a:lnTo>
                  <a:pt x="9275079" y="4020073"/>
                </a:lnTo>
                <a:lnTo>
                  <a:pt x="0" y="4020073"/>
                </a:lnTo>
                <a:lnTo>
                  <a:pt x="0" y="0"/>
                </a:lnTo>
                <a:close/>
              </a:path>
            </a:pathLst>
          </a:custGeom>
          <a:blipFill>
            <a:blip r:embed="rId2"/>
            <a:stretch>
              <a:fillRect l="0" t="0" r="-5903" b="0"/>
            </a:stretch>
          </a:blipFill>
        </p:spPr>
      </p:sp>
      <p:sp>
        <p:nvSpPr>
          <p:cNvPr name="TextBox 5" id="5"/>
          <p:cNvSpPr txBox="true"/>
          <p:nvPr/>
        </p:nvSpPr>
        <p:spPr>
          <a:xfrm rot="0">
            <a:off x="1906710" y="3274596"/>
            <a:ext cx="9650865" cy="3205274"/>
          </a:xfrm>
          <a:prstGeom prst="rect">
            <a:avLst/>
          </a:prstGeom>
        </p:spPr>
        <p:txBody>
          <a:bodyPr anchor="t" rtlCol="false" tIns="0" lIns="0" bIns="0" rIns="0">
            <a:spAutoFit/>
          </a:bodyPr>
          <a:lstStyle/>
          <a:p>
            <a:pPr algn="l" marL="0" indent="0" lvl="0">
              <a:lnSpc>
                <a:spcPts val="3185"/>
              </a:lnSpc>
              <a:spcBef>
                <a:spcPct val="0"/>
              </a:spcBef>
            </a:pPr>
            <a:r>
              <a:rPr lang="en-US" sz="2275">
                <a:solidFill>
                  <a:srgbClr val="452918"/>
                </a:solidFill>
                <a:latin typeface="Open Sans"/>
                <a:ea typeface="Open Sans"/>
                <a:cs typeface="Open Sans"/>
                <a:sym typeface="Open Sans"/>
              </a:rPr>
              <a:t>L'affichage des vols constitue une fonctionnalité centrale dans tout système de gestion aérienne, offrant une vision globale et actualisée des opérations en cours. Lorsque l'utilisateur sélectionne cette option, le système devrait présenter une liste organisée des vols programmés, incluant des informations essentielles telles que le numéro de vol, les aéroports de départ et d'arrivée, les horaires de départ et d’arrivée ainsi que la disponibilité des sièges par classe (Économique, Affaires, Première classe), et le coût de billet</a:t>
            </a:r>
          </a:p>
        </p:txBody>
      </p:sp>
      <p:sp>
        <p:nvSpPr>
          <p:cNvPr name="TextBox 6" id="6"/>
          <p:cNvSpPr txBox="true"/>
          <p:nvPr/>
        </p:nvSpPr>
        <p:spPr>
          <a:xfrm rot="0">
            <a:off x="1906710" y="1770964"/>
            <a:ext cx="7551429" cy="523875"/>
          </a:xfrm>
          <a:prstGeom prst="rect">
            <a:avLst/>
          </a:prstGeom>
        </p:spPr>
        <p:txBody>
          <a:bodyPr anchor="t" rtlCol="false" tIns="0" lIns="0" bIns="0" rIns="0">
            <a:spAutoFit/>
          </a:bodyPr>
          <a:lstStyle/>
          <a:p>
            <a:pPr algn="l" marL="0" indent="0" lvl="0">
              <a:lnSpc>
                <a:spcPts val="3900"/>
              </a:lnSpc>
              <a:spcBef>
                <a:spcPct val="0"/>
              </a:spcBef>
            </a:pPr>
            <a:r>
              <a:rPr lang="en-US" sz="3000">
                <a:solidFill>
                  <a:srgbClr val="452918"/>
                </a:solidFill>
                <a:latin typeface="TAN Pearl"/>
                <a:ea typeface="TAN Pearl"/>
                <a:cs typeface="TAN Pearl"/>
                <a:sym typeface="TAN Pearl"/>
              </a:rPr>
              <a:t>&lt;&lt; 4-- AFFICHAGE DES  VOLS: &gt;&gt;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DAGm4-kguiE</dc:identifier>
  <dcterms:modified xsi:type="dcterms:W3CDTF">2011-08-01T06:04:30Z</dcterms:modified>
  <cp:revision>1</cp:revision>
  <dc:title>Présentation Gestion Aérienne</dc:title>
</cp:coreProperties>
</file>